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6.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7.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8.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9.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10.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11.xml" ContentType="application/vnd.openxmlformats-officedocument.presentationml.tags+xml"/>
  <Override PartName="/ppt/notesSlides/notesSlide53.xml" ContentType="application/vnd.openxmlformats-officedocument.presentationml.notesSlide+xml"/>
  <Override PartName="/ppt/tags/tag12.xml" ContentType="application/vnd.openxmlformats-officedocument.presentationml.tags+xml"/>
  <Override PartName="/ppt/notesSlides/notesSlide54.xml" ContentType="application/vnd.openxmlformats-officedocument.presentationml.notesSlide+xml"/>
  <Override PartName="/ppt/tags/tag13.xml" ContentType="application/vnd.openxmlformats-officedocument.presentationml.tags+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57"/>
  </p:notesMasterIdLst>
  <p:sldIdLst>
    <p:sldId id="876" r:id="rId2"/>
    <p:sldId id="860" r:id="rId3"/>
    <p:sldId id="759" r:id="rId4"/>
    <p:sldId id="1054" r:id="rId5"/>
    <p:sldId id="1108" r:id="rId6"/>
    <p:sldId id="1109" r:id="rId7"/>
    <p:sldId id="1110" r:id="rId8"/>
    <p:sldId id="1111" r:id="rId9"/>
    <p:sldId id="1112" r:id="rId10"/>
    <p:sldId id="1113" r:id="rId11"/>
    <p:sldId id="1056" r:id="rId12"/>
    <p:sldId id="1057" r:id="rId13"/>
    <p:sldId id="1114" r:id="rId14"/>
    <p:sldId id="1115" r:id="rId15"/>
    <p:sldId id="1116" r:id="rId16"/>
    <p:sldId id="1093" r:id="rId17"/>
    <p:sldId id="1117" r:id="rId18"/>
    <p:sldId id="1063" r:id="rId19"/>
    <p:sldId id="1119" r:id="rId20"/>
    <p:sldId id="1120" r:id="rId21"/>
    <p:sldId id="1121" r:id="rId22"/>
    <p:sldId id="1122" r:id="rId23"/>
    <p:sldId id="1123" r:id="rId24"/>
    <p:sldId id="1124" r:id="rId25"/>
    <p:sldId id="1125" r:id="rId26"/>
    <p:sldId id="1118" r:id="rId27"/>
    <p:sldId id="957" r:id="rId28"/>
    <p:sldId id="1127" r:id="rId29"/>
    <p:sldId id="1126" r:id="rId30"/>
    <p:sldId id="1128" r:id="rId31"/>
    <p:sldId id="1129" r:id="rId32"/>
    <p:sldId id="1130" r:id="rId33"/>
    <p:sldId id="1105" r:id="rId34"/>
    <p:sldId id="1131" r:id="rId35"/>
    <p:sldId id="1132" r:id="rId36"/>
    <p:sldId id="1133" r:id="rId37"/>
    <p:sldId id="1134" r:id="rId38"/>
    <p:sldId id="1106" r:id="rId39"/>
    <p:sldId id="1136" r:id="rId40"/>
    <p:sldId id="1135" r:id="rId41"/>
    <p:sldId id="1137" r:id="rId42"/>
    <p:sldId id="1138" r:id="rId43"/>
    <p:sldId id="1139" r:id="rId44"/>
    <p:sldId id="1107" r:id="rId45"/>
    <p:sldId id="1140" r:id="rId46"/>
    <p:sldId id="1141" r:id="rId47"/>
    <p:sldId id="1143" r:id="rId48"/>
    <p:sldId id="1142" r:id="rId49"/>
    <p:sldId id="1144" r:id="rId50"/>
    <p:sldId id="1145" r:id="rId51"/>
    <p:sldId id="1146" r:id="rId52"/>
    <p:sldId id="1147" r:id="rId53"/>
    <p:sldId id="1104" r:id="rId54"/>
    <p:sldId id="874" r:id="rId55"/>
    <p:sldId id="291" r:id="rId56"/>
  </p:sldIdLst>
  <p:sldSz cx="9144000" cy="5143500" type="screen16x9"/>
  <p:notesSz cx="6858000" cy="9144000"/>
  <p:custDataLst>
    <p:tags r:id="rId58"/>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cmAuthor>
  <p:cmAuthor id="2" name="Bob Vachon" initials="BV" lastIdx="24" clrIdx="2">
    <p:extLst/>
  </p:cmAuthor>
  <p:cmAuthor id="3" name="Sue Livingston -X (suliving - UNICON INC at Cisco)" initials="SL-(-UIaC" lastIdx="29" clrIdx="3">
    <p:extLst/>
  </p:cmAuthor>
  <p:cmAuthor id="4" name="jagibbon" initials="jmg" lastIdx="8" clrIdx="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FF"/>
    <a:srgbClr val="000000"/>
    <a:srgbClr val="0000CC"/>
    <a:srgbClr val="000099"/>
    <a:srgbClr val="CC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905" autoAdjust="0"/>
    <p:restoredTop sz="84371" autoAdjust="0"/>
  </p:normalViewPr>
  <p:slideViewPr>
    <p:cSldViewPr snapToGrid="0" showGuides="1">
      <p:cViewPr varScale="1">
        <p:scale>
          <a:sx n="98" d="100"/>
          <a:sy n="98" d="100"/>
        </p:scale>
        <p:origin x="-684" y="-102"/>
      </p:cViewPr>
      <p:guideLst>
        <p:guide orient="horz" pos="1620"/>
        <p:guide pos="336"/>
      </p:guideLst>
    </p:cSldViewPr>
  </p:slideViewPr>
  <p:outlineViewPr>
    <p:cViewPr>
      <p:scale>
        <a:sx n="33" d="100"/>
        <a:sy n="33" d="100"/>
      </p:scale>
      <p:origin x="0" y="-226704"/>
    </p:cViewPr>
  </p:outlin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11/18/2020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‹Nº›</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419"/>
              <a:t>Programa Cisco Networking Academy</a:t>
            </a:r>
            <a:r>
              <a:rPr lang="en-US" dirty="0"/>
              <a:t/>
            </a:r>
            <a:br>
              <a:rPr lang="en-US" dirty="0"/>
            </a:br>
            <a:r>
              <a:rPr lang="es-419"/>
              <a:t>Switching, Routing y Wireless Essentials v7.0 (SRWE)</a:t>
            </a:r>
          </a:p>
          <a:p>
            <a:pPr rtl="0"/>
            <a:r>
              <a:rPr lang="es-419"/>
              <a:t>Módulo 12: Conceptos de WLAN</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1</a:t>
            </a:fld>
            <a:endParaRPr/>
          </a:p>
        </p:txBody>
      </p:sp>
    </p:spTree>
    <p:extLst>
      <p:ext uri="{BB962C8B-B14F-4D97-AF65-F5344CB8AC3E}">
        <p14:creationId xmlns:p14="http://schemas.microsoft.com/office/powerpoint/2010/main" val="508118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12 - Conceptos de WLAN</a:t>
            </a:r>
          </a:p>
          <a:p>
            <a:pPr rtl="0"/>
            <a:r>
              <a:rPr lang="es-419"/>
              <a:t>12.1 Introducción a la Tecnología Inalámbrica</a:t>
            </a:r>
          </a:p>
          <a:p>
            <a:pPr rtl="0"/>
            <a:r>
              <a:rPr lang="es-419"/>
              <a:t>12.1.6 – Organizaciones de Estándares Inalámbricos</a:t>
            </a:r>
          </a:p>
          <a:p>
            <a:pPr rtl="0"/>
            <a:r>
              <a:rPr lang="es-419"/>
              <a:t>12.1.7 –Verifique su Entendimiento – Introducción a la Tecnología Inalámbrica</a:t>
            </a:r>
          </a:p>
        </p:txBody>
      </p:sp>
      <p:sp>
        <p:nvSpPr>
          <p:cNvPr id="4" name="Slide Number Placeholder 3"/>
          <p:cNvSpPr>
            <a:spLocks noGrp="1"/>
          </p:cNvSpPr>
          <p:nvPr>
            <p:ph type="sldNum" sz="quarter" idx="5"/>
          </p:nvPr>
        </p:nvSpPr>
        <p:spPr/>
        <p:txBody>
          <a:bodyPr/>
          <a:lstStyle/>
          <a:p>
            <a:pPr rtl="0"/>
            <a:fld id="{5641018C-6CAF-B84E-B92C-ECB119457FBA}" type="slidenum">
              <a:rPr/>
              <a:t>10</a:t>
            </a:fld>
            <a:endParaRPr/>
          </a:p>
        </p:txBody>
      </p:sp>
    </p:spTree>
    <p:extLst>
      <p:ext uri="{BB962C8B-B14F-4D97-AF65-F5344CB8AC3E}">
        <p14:creationId xmlns:p14="http://schemas.microsoft.com/office/powerpoint/2010/main" val="2395844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12 - Conceptos de WLAN</a:t>
            </a:r>
          </a:p>
          <a:p>
            <a:pPr rtl="0"/>
            <a:r>
              <a:rPr lang="es-419"/>
              <a:t>12.2 - Componentes de la WLAN</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11</a:t>
            </a:fld>
            <a:endParaRPr/>
          </a:p>
        </p:txBody>
      </p:sp>
    </p:spTree>
    <p:extLst>
      <p:ext uri="{BB962C8B-B14F-4D97-AF65-F5344CB8AC3E}">
        <p14:creationId xmlns:p14="http://schemas.microsoft.com/office/powerpoint/2010/main" val="39632910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12 - Conceptos de WLAN</a:t>
            </a:r>
          </a:p>
          <a:p>
            <a:pPr rtl="0"/>
            <a:r>
              <a:rPr lang="es-419"/>
              <a:t>12.2 - Componentes de la WLAN</a:t>
            </a:r>
          </a:p>
          <a:p>
            <a:pPr rtl="0"/>
            <a:r>
              <a:rPr lang="es-419"/>
              <a:t>12.2.1 – Video – Componentes WLAN</a:t>
            </a:r>
          </a:p>
        </p:txBody>
      </p:sp>
      <p:sp>
        <p:nvSpPr>
          <p:cNvPr id="4" name="Slide Number Placeholder 3"/>
          <p:cNvSpPr>
            <a:spLocks noGrp="1"/>
          </p:cNvSpPr>
          <p:nvPr>
            <p:ph type="sldNum" sz="quarter" idx="5"/>
          </p:nvPr>
        </p:nvSpPr>
        <p:spPr/>
        <p:txBody>
          <a:bodyPr/>
          <a:lstStyle/>
          <a:p>
            <a:pPr rtl="0"/>
            <a:fld id="{5641018C-6CAF-B84E-B92C-ECB119457FBA}" type="slidenum">
              <a:rPr/>
              <a:t>12</a:t>
            </a:fld>
            <a:endParaRPr/>
          </a:p>
        </p:txBody>
      </p:sp>
    </p:spTree>
    <p:extLst>
      <p:ext uri="{BB962C8B-B14F-4D97-AF65-F5344CB8AC3E}">
        <p14:creationId xmlns:p14="http://schemas.microsoft.com/office/powerpoint/2010/main" val="25521254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12 - Conceptos de WLAN</a:t>
            </a:r>
          </a:p>
          <a:p>
            <a:pPr rtl="0"/>
            <a:r>
              <a:rPr lang="es-419"/>
              <a:t>12.2 - Componentes de la WLAN</a:t>
            </a:r>
          </a:p>
          <a:p>
            <a:pPr rtl="0"/>
            <a:r>
              <a:rPr lang="es-419"/>
              <a:t>12.2.2 - NIC Inalámbricas</a:t>
            </a:r>
          </a:p>
        </p:txBody>
      </p:sp>
      <p:sp>
        <p:nvSpPr>
          <p:cNvPr id="4" name="Slide Number Placeholder 3"/>
          <p:cNvSpPr>
            <a:spLocks noGrp="1"/>
          </p:cNvSpPr>
          <p:nvPr>
            <p:ph type="sldNum" sz="quarter" idx="5"/>
          </p:nvPr>
        </p:nvSpPr>
        <p:spPr/>
        <p:txBody>
          <a:bodyPr/>
          <a:lstStyle/>
          <a:p>
            <a:pPr rtl="0"/>
            <a:fld id="{5641018C-6CAF-B84E-B92C-ECB119457FBA}" type="slidenum">
              <a:rPr/>
              <a:t>13</a:t>
            </a:fld>
            <a:endParaRPr/>
          </a:p>
        </p:txBody>
      </p:sp>
    </p:spTree>
    <p:extLst>
      <p:ext uri="{BB962C8B-B14F-4D97-AF65-F5344CB8AC3E}">
        <p14:creationId xmlns:p14="http://schemas.microsoft.com/office/powerpoint/2010/main" val="911370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12 - Conceptos de WLAN</a:t>
            </a:r>
          </a:p>
          <a:p>
            <a:pPr rtl="0"/>
            <a:r>
              <a:rPr lang="es-419"/>
              <a:t>12.2 - Componentes de la WLAN</a:t>
            </a:r>
          </a:p>
          <a:p>
            <a:pPr rtl="0"/>
            <a:r>
              <a:rPr lang="es-419"/>
              <a:t>12.2.3 – Router de hogar inalámbrico</a:t>
            </a:r>
          </a:p>
        </p:txBody>
      </p:sp>
      <p:sp>
        <p:nvSpPr>
          <p:cNvPr id="4" name="Slide Number Placeholder 3"/>
          <p:cNvSpPr>
            <a:spLocks noGrp="1"/>
          </p:cNvSpPr>
          <p:nvPr>
            <p:ph type="sldNum" sz="quarter" idx="5"/>
          </p:nvPr>
        </p:nvSpPr>
        <p:spPr/>
        <p:txBody>
          <a:bodyPr/>
          <a:lstStyle/>
          <a:p>
            <a:pPr rtl="0"/>
            <a:fld id="{5641018C-6CAF-B84E-B92C-ECB119457FBA}" type="slidenum">
              <a:rPr/>
              <a:t>14</a:t>
            </a:fld>
            <a:endParaRPr/>
          </a:p>
        </p:txBody>
      </p:sp>
    </p:spTree>
    <p:extLst>
      <p:ext uri="{BB962C8B-B14F-4D97-AF65-F5344CB8AC3E}">
        <p14:creationId xmlns:p14="http://schemas.microsoft.com/office/powerpoint/2010/main" val="2192829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12 - Conceptos de WLAN</a:t>
            </a:r>
          </a:p>
          <a:p>
            <a:pPr rtl="0"/>
            <a:r>
              <a:rPr lang="es-419"/>
              <a:t>12.2 - Componentes de la WLAN</a:t>
            </a:r>
          </a:p>
          <a:p>
            <a:pPr rtl="0"/>
            <a:r>
              <a:rPr lang="es-419"/>
              <a:t>12.2.4 – Punto de Acceso Inalámbrico</a:t>
            </a:r>
          </a:p>
        </p:txBody>
      </p:sp>
      <p:sp>
        <p:nvSpPr>
          <p:cNvPr id="4" name="Slide Number Placeholder 3"/>
          <p:cNvSpPr>
            <a:spLocks noGrp="1"/>
          </p:cNvSpPr>
          <p:nvPr>
            <p:ph type="sldNum" sz="quarter" idx="5"/>
          </p:nvPr>
        </p:nvSpPr>
        <p:spPr/>
        <p:txBody>
          <a:bodyPr/>
          <a:lstStyle/>
          <a:p>
            <a:pPr rtl="0"/>
            <a:fld id="{5641018C-6CAF-B84E-B92C-ECB119457FBA}" type="slidenum">
              <a:rPr/>
              <a:t>15</a:t>
            </a:fld>
            <a:endParaRPr/>
          </a:p>
        </p:txBody>
      </p:sp>
    </p:spTree>
    <p:extLst>
      <p:ext uri="{BB962C8B-B14F-4D97-AF65-F5344CB8AC3E}">
        <p14:creationId xmlns:p14="http://schemas.microsoft.com/office/powerpoint/2010/main" val="660312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12 - Conceptos de WLAN</a:t>
            </a:r>
          </a:p>
          <a:p>
            <a:pPr rtl="0"/>
            <a:r>
              <a:rPr lang="es-419"/>
              <a:t>Componentes de la WLAN</a:t>
            </a:r>
          </a:p>
          <a:p>
            <a:pPr rtl="0"/>
            <a:r>
              <a:rPr lang="es-419"/>
              <a:t>12.2.5 – Categorías AP</a:t>
            </a:r>
          </a:p>
        </p:txBody>
      </p:sp>
      <p:sp>
        <p:nvSpPr>
          <p:cNvPr id="4" name="Slide Number Placeholder 3"/>
          <p:cNvSpPr>
            <a:spLocks noGrp="1"/>
          </p:cNvSpPr>
          <p:nvPr>
            <p:ph type="sldNum" sz="quarter" idx="5"/>
          </p:nvPr>
        </p:nvSpPr>
        <p:spPr/>
        <p:txBody>
          <a:bodyPr/>
          <a:lstStyle/>
          <a:p>
            <a:pPr rtl="0"/>
            <a:fld id="{5641018C-6CAF-B84E-B92C-ECB119457FBA}" type="slidenum">
              <a:rPr/>
              <a:t>16</a:t>
            </a:fld>
            <a:endParaRPr/>
          </a:p>
        </p:txBody>
      </p:sp>
    </p:spTree>
    <p:extLst>
      <p:ext uri="{BB962C8B-B14F-4D97-AF65-F5344CB8AC3E}">
        <p14:creationId xmlns:p14="http://schemas.microsoft.com/office/powerpoint/2010/main" val="36943519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12 - Conceptos de WLAN</a:t>
            </a:r>
          </a:p>
          <a:p>
            <a:pPr rtl="0"/>
            <a:r>
              <a:rPr lang="es-419"/>
              <a:t>12.2 - Componentes de la WLAN</a:t>
            </a:r>
          </a:p>
          <a:p>
            <a:pPr rtl="0"/>
            <a:r>
              <a:rPr lang="es-419"/>
              <a:t>12.2.6 – Antenas Inalámbricas</a:t>
            </a:r>
          </a:p>
          <a:p>
            <a:pPr rtl="0"/>
            <a:r>
              <a:rPr lang="es-419"/>
              <a:t>12.2.7 – Verifique su comprensión - Componentes WLAN</a:t>
            </a:r>
          </a:p>
        </p:txBody>
      </p:sp>
      <p:sp>
        <p:nvSpPr>
          <p:cNvPr id="4" name="Slide Number Placeholder 3"/>
          <p:cNvSpPr>
            <a:spLocks noGrp="1"/>
          </p:cNvSpPr>
          <p:nvPr>
            <p:ph type="sldNum" sz="quarter" idx="5"/>
          </p:nvPr>
        </p:nvSpPr>
        <p:spPr/>
        <p:txBody>
          <a:bodyPr/>
          <a:lstStyle/>
          <a:p>
            <a:pPr rtl="0"/>
            <a:fld id="{5641018C-6CAF-B84E-B92C-ECB119457FBA}" type="slidenum">
              <a:rPr/>
              <a:t>17</a:t>
            </a:fld>
            <a:endParaRPr/>
          </a:p>
        </p:txBody>
      </p:sp>
    </p:spTree>
    <p:extLst>
      <p:ext uri="{BB962C8B-B14F-4D97-AF65-F5344CB8AC3E}">
        <p14:creationId xmlns:p14="http://schemas.microsoft.com/office/powerpoint/2010/main" val="4140793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12 - Conceptos de WLAN</a:t>
            </a:r>
          </a:p>
          <a:p>
            <a:pPr rtl="0"/>
            <a:r>
              <a:rPr lang="es-419"/>
              <a:t>12.3 – Funcionamiento de WLAN</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18</a:t>
            </a:fld>
            <a:endParaRPr/>
          </a:p>
        </p:txBody>
      </p:sp>
    </p:spTree>
    <p:extLst>
      <p:ext uri="{BB962C8B-B14F-4D97-AF65-F5344CB8AC3E}">
        <p14:creationId xmlns:p14="http://schemas.microsoft.com/office/powerpoint/2010/main" val="9777554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12 - Conceptos de WLAN</a:t>
            </a:r>
          </a:p>
          <a:p>
            <a:pPr rtl="0"/>
            <a:r>
              <a:rPr lang="es-419"/>
              <a:t>12.3 Operación de WLAN</a:t>
            </a:r>
          </a:p>
          <a:p>
            <a:pPr rtl="0"/>
            <a:r>
              <a:rPr lang="es-419"/>
              <a:t>12.3.1 – Video – Operación de WLAN</a:t>
            </a:r>
          </a:p>
        </p:txBody>
      </p:sp>
      <p:sp>
        <p:nvSpPr>
          <p:cNvPr id="4" name="Slide Number Placeholder 3"/>
          <p:cNvSpPr>
            <a:spLocks noGrp="1"/>
          </p:cNvSpPr>
          <p:nvPr>
            <p:ph type="sldNum" sz="quarter" idx="5"/>
          </p:nvPr>
        </p:nvSpPr>
        <p:spPr/>
        <p:txBody>
          <a:bodyPr/>
          <a:lstStyle/>
          <a:p>
            <a:pPr rtl="0"/>
            <a:fld id="{5641018C-6CAF-B84E-B92C-ECB119457FBA}" type="slidenum">
              <a:rPr/>
              <a:t>19</a:t>
            </a:fld>
            <a:endParaRPr/>
          </a:p>
        </p:txBody>
      </p:sp>
    </p:spTree>
    <p:extLst>
      <p:ext uri="{BB962C8B-B14F-4D97-AF65-F5344CB8AC3E}">
        <p14:creationId xmlns:p14="http://schemas.microsoft.com/office/powerpoint/2010/main" val="2844081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C839C26-801B-42B6-A101-60F37FE2B0A8}" type="slidenum">
              <a:rPr sz="800" b="0">
                <a:solidFill>
                  <a:prstClr val="black"/>
                </a:solidFill>
              </a:rPr>
              <a:pPr algn="r" rtl="0"/>
              <a:t>2</a:t>
            </a:fld>
            <a:endParaRPr sz="800" b="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es-419"/>
              <a:t>12- Introducción</a:t>
            </a:r>
          </a:p>
          <a:p>
            <a:pPr rtl="0">
              <a:buFontTx/>
              <a:buNone/>
            </a:pPr>
            <a:r>
              <a:rPr lang="es-419"/>
              <a:t>12.0.2 – Qué aprenderé en este módulo?</a:t>
            </a:r>
          </a:p>
        </p:txBody>
      </p:sp>
    </p:spTree>
    <p:extLst>
      <p:ext uri="{BB962C8B-B14F-4D97-AF65-F5344CB8AC3E}">
        <p14:creationId xmlns:p14="http://schemas.microsoft.com/office/powerpoint/2010/main" val="17344456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12 - Conceptos de WLAN</a:t>
            </a:r>
          </a:p>
          <a:p>
            <a:pPr rtl="0"/>
            <a:r>
              <a:rPr lang="es-419"/>
              <a:t>12.3 – Funcionamiento de WLAN</a:t>
            </a:r>
          </a:p>
          <a:p>
            <a:pPr rtl="0"/>
            <a:r>
              <a:rPr lang="es-419"/>
              <a:t>12.3.2 – 802.11 Modos de topología inalámbrica</a:t>
            </a:r>
          </a:p>
        </p:txBody>
      </p:sp>
      <p:sp>
        <p:nvSpPr>
          <p:cNvPr id="4" name="Slide Number Placeholder 3"/>
          <p:cNvSpPr>
            <a:spLocks noGrp="1"/>
          </p:cNvSpPr>
          <p:nvPr>
            <p:ph type="sldNum" sz="quarter" idx="5"/>
          </p:nvPr>
        </p:nvSpPr>
        <p:spPr/>
        <p:txBody>
          <a:bodyPr/>
          <a:lstStyle/>
          <a:p>
            <a:pPr rtl="0"/>
            <a:fld id="{5641018C-6CAF-B84E-B92C-ECB119457FBA}" type="slidenum">
              <a:rPr/>
              <a:t>20</a:t>
            </a:fld>
            <a:endParaRPr/>
          </a:p>
        </p:txBody>
      </p:sp>
    </p:spTree>
    <p:extLst>
      <p:ext uri="{BB962C8B-B14F-4D97-AF65-F5344CB8AC3E}">
        <p14:creationId xmlns:p14="http://schemas.microsoft.com/office/powerpoint/2010/main" val="416703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12 - Conceptos de WLAN</a:t>
            </a:r>
          </a:p>
          <a:p>
            <a:pPr rtl="0"/>
            <a:r>
              <a:rPr lang="es-419"/>
              <a:t>12.3 – Funcionamiento de WLAN</a:t>
            </a:r>
          </a:p>
          <a:p>
            <a:pPr rtl="0"/>
            <a:r>
              <a:rPr lang="es-419"/>
              <a:t>12.3.3 – BSS y ESS</a:t>
            </a:r>
          </a:p>
        </p:txBody>
      </p:sp>
      <p:sp>
        <p:nvSpPr>
          <p:cNvPr id="4" name="Slide Number Placeholder 3"/>
          <p:cNvSpPr>
            <a:spLocks noGrp="1"/>
          </p:cNvSpPr>
          <p:nvPr>
            <p:ph type="sldNum" sz="quarter" idx="5"/>
          </p:nvPr>
        </p:nvSpPr>
        <p:spPr/>
        <p:txBody>
          <a:bodyPr/>
          <a:lstStyle/>
          <a:p>
            <a:pPr rtl="0"/>
            <a:fld id="{5641018C-6CAF-B84E-B92C-ECB119457FBA}" type="slidenum">
              <a:rPr/>
              <a:t>21</a:t>
            </a:fld>
            <a:endParaRPr/>
          </a:p>
        </p:txBody>
      </p:sp>
    </p:spTree>
    <p:extLst>
      <p:ext uri="{BB962C8B-B14F-4D97-AF65-F5344CB8AC3E}">
        <p14:creationId xmlns:p14="http://schemas.microsoft.com/office/powerpoint/2010/main" val="39629622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12 - Conceptos de WLAN</a:t>
            </a:r>
          </a:p>
          <a:p>
            <a:pPr rtl="0"/>
            <a:r>
              <a:rPr lang="es-419"/>
              <a:t>12.3 – Funcionamiento de WLAN</a:t>
            </a:r>
          </a:p>
          <a:p>
            <a:pPr rtl="0"/>
            <a:r>
              <a:rPr lang="es-419"/>
              <a:t>12.3.4 – 802.11 Estructura de trama</a:t>
            </a:r>
          </a:p>
        </p:txBody>
      </p:sp>
      <p:sp>
        <p:nvSpPr>
          <p:cNvPr id="4" name="Slide Number Placeholder 3"/>
          <p:cNvSpPr>
            <a:spLocks noGrp="1"/>
          </p:cNvSpPr>
          <p:nvPr>
            <p:ph type="sldNum" sz="quarter" idx="5"/>
          </p:nvPr>
        </p:nvSpPr>
        <p:spPr/>
        <p:txBody>
          <a:bodyPr/>
          <a:lstStyle/>
          <a:p>
            <a:pPr rtl="0"/>
            <a:fld id="{5641018C-6CAF-B84E-B92C-ECB119457FBA}" type="slidenum">
              <a:rPr/>
              <a:t>22</a:t>
            </a:fld>
            <a:endParaRPr/>
          </a:p>
        </p:txBody>
      </p:sp>
    </p:spTree>
    <p:extLst>
      <p:ext uri="{BB962C8B-B14F-4D97-AF65-F5344CB8AC3E}">
        <p14:creationId xmlns:p14="http://schemas.microsoft.com/office/powerpoint/2010/main" val="21209892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12 - Conceptos de WLAN</a:t>
            </a:r>
          </a:p>
          <a:p>
            <a:pPr rtl="0"/>
            <a:r>
              <a:rPr lang="es-419"/>
              <a:t>12.3 – Funcionamiento de WLAN</a:t>
            </a:r>
          </a:p>
          <a:p>
            <a:pPr rtl="0"/>
            <a:r>
              <a:rPr lang="es-419"/>
              <a:t>12.3.5 – CSMA/CA </a:t>
            </a:r>
          </a:p>
        </p:txBody>
      </p:sp>
      <p:sp>
        <p:nvSpPr>
          <p:cNvPr id="4" name="Slide Number Placeholder 3"/>
          <p:cNvSpPr>
            <a:spLocks noGrp="1"/>
          </p:cNvSpPr>
          <p:nvPr>
            <p:ph type="sldNum" sz="quarter" idx="5"/>
          </p:nvPr>
        </p:nvSpPr>
        <p:spPr/>
        <p:txBody>
          <a:bodyPr/>
          <a:lstStyle/>
          <a:p>
            <a:pPr rtl="0"/>
            <a:fld id="{5641018C-6CAF-B84E-B92C-ECB119457FBA}" type="slidenum">
              <a:rPr/>
              <a:t>23</a:t>
            </a:fld>
            <a:endParaRPr/>
          </a:p>
        </p:txBody>
      </p:sp>
    </p:spTree>
    <p:extLst>
      <p:ext uri="{BB962C8B-B14F-4D97-AF65-F5344CB8AC3E}">
        <p14:creationId xmlns:p14="http://schemas.microsoft.com/office/powerpoint/2010/main" val="21019468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12 - Conceptos de WLAN</a:t>
            </a:r>
          </a:p>
          <a:p>
            <a:pPr rtl="0"/>
            <a:r>
              <a:rPr lang="es-419"/>
              <a:t>12.3 – Funcionamiento de WLAN</a:t>
            </a:r>
          </a:p>
          <a:p>
            <a:pPr rtl="0"/>
            <a:r>
              <a:rPr lang="es-419"/>
              <a:t>12.3.6 – Cliente Inalámbrico y Asociación al AP</a:t>
            </a:r>
          </a:p>
        </p:txBody>
      </p:sp>
      <p:sp>
        <p:nvSpPr>
          <p:cNvPr id="4" name="Slide Number Placeholder 3"/>
          <p:cNvSpPr>
            <a:spLocks noGrp="1"/>
          </p:cNvSpPr>
          <p:nvPr>
            <p:ph type="sldNum" sz="quarter" idx="5"/>
          </p:nvPr>
        </p:nvSpPr>
        <p:spPr/>
        <p:txBody>
          <a:bodyPr/>
          <a:lstStyle/>
          <a:p>
            <a:pPr rtl="0"/>
            <a:fld id="{5641018C-6CAF-B84E-B92C-ECB119457FBA}" type="slidenum">
              <a:rPr/>
              <a:t>24</a:t>
            </a:fld>
            <a:endParaRPr/>
          </a:p>
        </p:txBody>
      </p:sp>
    </p:spTree>
    <p:extLst>
      <p:ext uri="{BB962C8B-B14F-4D97-AF65-F5344CB8AC3E}">
        <p14:creationId xmlns:p14="http://schemas.microsoft.com/office/powerpoint/2010/main" val="40800711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12 - Conceptos de WLAN</a:t>
            </a:r>
          </a:p>
          <a:p>
            <a:pPr rtl="0"/>
            <a:r>
              <a:rPr lang="es-419"/>
              <a:t>12.3 – Funcionamiento de WLAN</a:t>
            </a:r>
          </a:p>
          <a:p>
            <a:pPr rtl="0"/>
            <a:r>
              <a:rPr lang="es-419"/>
              <a:t>12.3.6 – Cliente Inalámbrico y Asociación al AP (Cont.)</a:t>
            </a:r>
          </a:p>
        </p:txBody>
      </p:sp>
      <p:sp>
        <p:nvSpPr>
          <p:cNvPr id="4" name="Slide Number Placeholder 3"/>
          <p:cNvSpPr>
            <a:spLocks noGrp="1"/>
          </p:cNvSpPr>
          <p:nvPr>
            <p:ph type="sldNum" sz="quarter" idx="5"/>
          </p:nvPr>
        </p:nvSpPr>
        <p:spPr/>
        <p:txBody>
          <a:bodyPr/>
          <a:lstStyle/>
          <a:p>
            <a:pPr rtl="0"/>
            <a:fld id="{5641018C-6CAF-B84E-B92C-ECB119457FBA}" type="slidenum">
              <a:rPr/>
              <a:t>25</a:t>
            </a:fld>
            <a:endParaRPr/>
          </a:p>
        </p:txBody>
      </p:sp>
    </p:spTree>
    <p:extLst>
      <p:ext uri="{BB962C8B-B14F-4D97-AF65-F5344CB8AC3E}">
        <p14:creationId xmlns:p14="http://schemas.microsoft.com/office/powerpoint/2010/main" val="40641645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12 - Conceptos de WLAN</a:t>
            </a:r>
          </a:p>
          <a:p>
            <a:pPr rtl="0"/>
            <a:r>
              <a:rPr lang="es-419"/>
              <a:t>12.3 – Funcionamiento de WLAN</a:t>
            </a:r>
          </a:p>
          <a:p>
            <a:pPr rtl="0"/>
            <a:r>
              <a:rPr lang="es-419"/>
              <a:t>12.3.7 – Modo de descubrimiento Pasivo y Activo</a:t>
            </a:r>
          </a:p>
          <a:p>
            <a:pPr rtl="0"/>
            <a:r>
              <a:rPr lang="es-419"/>
              <a:t>12.3.8 – Verifique su comprensión - Operación de la WLAN</a:t>
            </a:r>
          </a:p>
        </p:txBody>
      </p:sp>
      <p:sp>
        <p:nvSpPr>
          <p:cNvPr id="4" name="Slide Number Placeholder 3"/>
          <p:cNvSpPr>
            <a:spLocks noGrp="1"/>
          </p:cNvSpPr>
          <p:nvPr>
            <p:ph type="sldNum" sz="quarter" idx="5"/>
          </p:nvPr>
        </p:nvSpPr>
        <p:spPr/>
        <p:txBody>
          <a:bodyPr/>
          <a:lstStyle/>
          <a:p>
            <a:pPr rtl="0"/>
            <a:fld id="{5641018C-6CAF-B84E-B92C-ECB119457FBA}" type="slidenum">
              <a:rPr/>
              <a:t>26</a:t>
            </a:fld>
            <a:endParaRPr/>
          </a:p>
        </p:txBody>
      </p:sp>
    </p:spTree>
    <p:extLst>
      <p:ext uri="{BB962C8B-B14F-4D97-AF65-F5344CB8AC3E}">
        <p14:creationId xmlns:p14="http://schemas.microsoft.com/office/powerpoint/2010/main" val="6859790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12 - Conceptos de WLAN</a:t>
            </a:r>
          </a:p>
          <a:p>
            <a:pPr rtl="0"/>
            <a:r>
              <a:rPr lang="es-419"/>
              <a:t>12. 4 - Funcionamiento del CAPWAP</a:t>
            </a:r>
          </a:p>
          <a:p>
            <a:pPr>
              <a:buFontTx/>
              <a:buNone/>
            </a:pPr>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27</a:t>
            </a:fld>
            <a:endParaRPr/>
          </a:p>
        </p:txBody>
      </p:sp>
    </p:spTree>
    <p:extLst>
      <p:ext uri="{BB962C8B-B14F-4D97-AF65-F5344CB8AC3E}">
        <p14:creationId xmlns:p14="http://schemas.microsoft.com/office/powerpoint/2010/main" val="22171436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12 - Conceptos de WLAN</a:t>
            </a:r>
          </a:p>
          <a:p>
            <a:pPr rtl="0"/>
            <a:r>
              <a:rPr lang="es-419"/>
              <a:t>12.4 - Funcionamiento de la CAPWAP</a:t>
            </a:r>
          </a:p>
          <a:p>
            <a:pPr rtl="0"/>
            <a:r>
              <a:rPr lang="es-419"/>
              <a:t>12.4.1 – Video – CAPWAP </a:t>
            </a:r>
          </a:p>
        </p:txBody>
      </p:sp>
      <p:sp>
        <p:nvSpPr>
          <p:cNvPr id="4" name="Slide Number Placeholder 3"/>
          <p:cNvSpPr>
            <a:spLocks noGrp="1"/>
          </p:cNvSpPr>
          <p:nvPr>
            <p:ph type="sldNum" sz="quarter" idx="5"/>
          </p:nvPr>
        </p:nvSpPr>
        <p:spPr/>
        <p:txBody>
          <a:bodyPr/>
          <a:lstStyle/>
          <a:p>
            <a:pPr rtl="0"/>
            <a:fld id="{5641018C-6CAF-B84E-B92C-ECB119457FBA}" type="slidenum">
              <a:rPr/>
              <a:t>28</a:t>
            </a:fld>
            <a:endParaRPr/>
          </a:p>
        </p:txBody>
      </p:sp>
    </p:spTree>
    <p:extLst>
      <p:ext uri="{BB962C8B-B14F-4D97-AF65-F5344CB8AC3E}">
        <p14:creationId xmlns:p14="http://schemas.microsoft.com/office/powerpoint/2010/main" val="668505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12 - Conceptos de WLAN</a:t>
            </a:r>
          </a:p>
          <a:p>
            <a:pPr rtl="0"/>
            <a:r>
              <a:rPr lang="es-419"/>
              <a:t>12.4 - Funcionamiento de la CAPWAP</a:t>
            </a:r>
          </a:p>
          <a:p>
            <a:pPr rtl="0"/>
            <a:r>
              <a:rPr lang="es-419"/>
              <a:t>12.4.2 – Introducción a la CAPWAP</a:t>
            </a:r>
          </a:p>
        </p:txBody>
      </p:sp>
      <p:sp>
        <p:nvSpPr>
          <p:cNvPr id="4" name="Slide Number Placeholder 3"/>
          <p:cNvSpPr>
            <a:spLocks noGrp="1"/>
          </p:cNvSpPr>
          <p:nvPr>
            <p:ph type="sldNum" sz="quarter" idx="5"/>
          </p:nvPr>
        </p:nvSpPr>
        <p:spPr/>
        <p:txBody>
          <a:bodyPr/>
          <a:lstStyle/>
          <a:p>
            <a:pPr rtl="0"/>
            <a:fld id="{5641018C-6CAF-B84E-B92C-ECB119457FBA}" type="slidenum">
              <a:rPr/>
              <a:t>29</a:t>
            </a:fld>
            <a:endParaRPr/>
          </a:p>
        </p:txBody>
      </p:sp>
    </p:spTree>
    <p:extLst>
      <p:ext uri="{BB962C8B-B14F-4D97-AF65-F5344CB8AC3E}">
        <p14:creationId xmlns:p14="http://schemas.microsoft.com/office/powerpoint/2010/main" val="3059638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12 - Conceptos de WLAN</a:t>
            </a:r>
          </a:p>
          <a:p>
            <a:pPr rtl="0"/>
            <a:r>
              <a:rPr lang="es-419"/>
              <a:t>12.1 Introducción a la Tecnología Inalámbrica</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3</a:t>
            </a:fld>
            <a:endParaRPr/>
          </a:p>
        </p:txBody>
      </p:sp>
    </p:spTree>
    <p:extLst>
      <p:ext uri="{BB962C8B-B14F-4D97-AF65-F5344CB8AC3E}">
        <p14:creationId xmlns:p14="http://schemas.microsoft.com/office/powerpoint/2010/main" val="625529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12 - Conceptos de WLAN</a:t>
            </a:r>
          </a:p>
          <a:p>
            <a:pPr rtl="0"/>
            <a:r>
              <a:rPr lang="es-419"/>
              <a:t>12.4 - Funcionamiento de la CAPWAP </a:t>
            </a:r>
          </a:p>
          <a:p>
            <a:pPr rtl="0"/>
            <a:r>
              <a:rPr lang="es-419"/>
              <a:t>12.4.3 – Arquitectura MAC Dividida</a:t>
            </a:r>
          </a:p>
        </p:txBody>
      </p:sp>
      <p:sp>
        <p:nvSpPr>
          <p:cNvPr id="4" name="Slide Number Placeholder 3"/>
          <p:cNvSpPr>
            <a:spLocks noGrp="1"/>
          </p:cNvSpPr>
          <p:nvPr>
            <p:ph type="sldNum" sz="quarter" idx="5"/>
          </p:nvPr>
        </p:nvSpPr>
        <p:spPr/>
        <p:txBody>
          <a:bodyPr/>
          <a:lstStyle/>
          <a:p>
            <a:pPr rtl="0"/>
            <a:fld id="{5641018C-6CAF-B84E-B92C-ECB119457FBA}" type="slidenum">
              <a:rPr/>
              <a:t>30</a:t>
            </a:fld>
            <a:endParaRPr/>
          </a:p>
        </p:txBody>
      </p:sp>
    </p:spTree>
    <p:extLst>
      <p:ext uri="{BB962C8B-B14F-4D97-AF65-F5344CB8AC3E}">
        <p14:creationId xmlns:p14="http://schemas.microsoft.com/office/powerpoint/2010/main" val="42754417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12 - Conceptos de WLAN</a:t>
            </a:r>
          </a:p>
          <a:p>
            <a:pPr rtl="0"/>
            <a:r>
              <a:rPr lang="es-419"/>
              <a:t>12.4 - Funcionamiento de la CAPWAP</a:t>
            </a:r>
          </a:p>
          <a:p>
            <a:pPr rtl="0"/>
            <a:r>
              <a:rPr lang="es-419"/>
              <a:t>12.4.4 – Cifrado DTLS</a:t>
            </a:r>
          </a:p>
        </p:txBody>
      </p:sp>
      <p:sp>
        <p:nvSpPr>
          <p:cNvPr id="4" name="Slide Number Placeholder 3"/>
          <p:cNvSpPr>
            <a:spLocks noGrp="1"/>
          </p:cNvSpPr>
          <p:nvPr>
            <p:ph type="sldNum" sz="quarter" idx="5"/>
          </p:nvPr>
        </p:nvSpPr>
        <p:spPr/>
        <p:txBody>
          <a:bodyPr/>
          <a:lstStyle/>
          <a:p>
            <a:pPr rtl="0"/>
            <a:fld id="{5641018C-6CAF-B84E-B92C-ECB119457FBA}" type="slidenum">
              <a:rPr/>
              <a:t>31</a:t>
            </a:fld>
            <a:endParaRPr/>
          </a:p>
        </p:txBody>
      </p:sp>
    </p:spTree>
    <p:extLst>
      <p:ext uri="{BB962C8B-B14F-4D97-AF65-F5344CB8AC3E}">
        <p14:creationId xmlns:p14="http://schemas.microsoft.com/office/powerpoint/2010/main" val="6039607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12 - Conceptos de WLAN</a:t>
            </a:r>
          </a:p>
          <a:p>
            <a:pPr rtl="0"/>
            <a:r>
              <a:rPr lang="es-419"/>
              <a:t>12.4 - Funcionamiento de la CAPWAP </a:t>
            </a:r>
          </a:p>
          <a:p>
            <a:pPr rtl="0"/>
            <a:r>
              <a:rPr lang="es-419"/>
              <a:t>12.4.5 – Conexión flexible a AP</a:t>
            </a:r>
          </a:p>
          <a:p>
            <a:pPr rtl="0"/>
            <a:r>
              <a:rPr lang="es-419"/>
              <a:t>12.4.6 – Verifique su comprensión - Operación CAPWAP</a:t>
            </a:r>
          </a:p>
        </p:txBody>
      </p:sp>
      <p:sp>
        <p:nvSpPr>
          <p:cNvPr id="4" name="Slide Number Placeholder 3"/>
          <p:cNvSpPr>
            <a:spLocks noGrp="1"/>
          </p:cNvSpPr>
          <p:nvPr>
            <p:ph type="sldNum" sz="quarter" idx="5"/>
          </p:nvPr>
        </p:nvSpPr>
        <p:spPr/>
        <p:txBody>
          <a:bodyPr/>
          <a:lstStyle/>
          <a:p>
            <a:pPr rtl="0"/>
            <a:fld id="{5641018C-6CAF-B84E-B92C-ECB119457FBA}" type="slidenum">
              <a:rPr/>
              <a:t>32</a:t>
            </a:fld>
            <a:endParaRPr/>
          </a:p>
        </p:txBody>
      </p:sp>
    </p:spTree>
    <p:extLst>
      <p:ext uri="{BB962C8B-B14F-4D97-AF65-F5344CB8AC3E}">
        <p14:creationId xmlns:p14="http://schemas.microsoft.com/office/powerpoint/2010/main" val="36253235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12 - Conceptos de WLAN</a:t>
            </a:r>
          </a:p>
          <a:p>
            <a:pPr rtl="0"/>
            <a:r>
              <a:rPr lang="es-419"/>
              <a:t>12.5 - Gestión de Canales</a:t>
            </a:r>
          </a:p>
          <a:p>
            <a:pPr>
              <a:buFontTx/>
              <a:buNone/>
            </a:pPr>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33</a:t>
            </a:fld>
            <a:endParaRPr/>
          </a:p>
        </p:txBody>
      </p:sp>
    </p:spTree>
    <p:extLst>
      <p:ext uri="{BB962C8B-B14F-4D97-AF65-F5344CB8AC3E}">
        <p14:creationId xmlns:p14="http://schemas.microsoft.com/office/powerpoint/2010/main" val="8879527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12 - Conceptos de la WLAN</a:t>
            </a:r>
          </a:p>
          <a:p>
            <a:pPr rtl="0"/>
            <a:r>
              <a:rPr lang="es-419"/>
              <a:t>12.5 - Gestión de canales</a:t>
            </a:r>
          </a:p>
          <a:p>
            <a:pPr rtl="0"/>
            <a:r>
              <a:rPr lang="es-419"/>
              <a:t>12.5.1 – Canal de frecuencia de saturación</a:t>
            </a:r>
          </a:p>
        </p:txBody>
      </p:sp>
      <p:sp>
        <p:nvSpPr>
          <p:cNvPr id="4" name="Slide Number Placeholder 3"/>
          <p:cNvSpPr>
            <a:spLocks noGrp="1"/>
          </p:cNvSpPr>
          <p:nvPr>
            <p:ph type="sldNum" sz="quarter" idx="5"/>
          </p:nvPr>
        </p:nvSpPr>
        <p:spPr/>
        <p:txBody>
          <a:bodyPr/>
          <a:lstStyle/>
          <a:p>
            <a:pPr rtl="0"/>
            <a:fld id="{5641018C-6CAF-B84E-B92C-ECB119457FBA}" type="slidenum">
              <a:rPr/>
              <a:t>34</a:t>
            </a:fld>
            <a:endParaRPr/>
          </a:p>
        </p:txBody>
      </p:sp>
    </p:spTree>
    <p:extLst>
      <p:ext uri="{BB962C8B-B14F-4D97-AF65-F5344CB8AC3E}">
        <p14:creationId xmlns:p14="http://schemas.microsoft.com/office/powerpoint/2010/main" val="33168047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12 - Conceptos de la WLAN</a:t>
            </a:r>
          </a:p>
          <a:p>
            <a:pPr rtl="0"/>
            <a:r>
              <a:rPr lang="es-419"/>
              <a:t>12.5 Gestión de canales</a:t>
            </a:r>
          </a:p>
          <a:p>
            <a:pPr rtl="0"/>
            <a:r>
              <a:rPr lang="es-419"/>
              <a:t>12.5.2 – Selección de canales</a:t>
            </a:r>
          </a:p>
        </p:txBody>
      </p:sp>
      <p:sp>
        <p:nvSpPr>
          <p:cNvPr id="4" name="Slide Number Placeholder 3"/>
          <p:cNvSpPr>
            <a:spLocks noGrp="1"/>
          </p:cNvSpPr>
          <p:nvPr>
            <p:ph type="sldNum" sz="quarter" idx="5"/>
          </p:nvPr>
        </p:nvSpPr>
        <p:spPr/>
        <p:txBody>
          <a:bodyPr/>
          <a:lstStyle/>
          <a:p>
            <a:pPr rtl="0"/>
            <a:fld id="{5641018C-6CAF-B84E-B92C-ECB119457FBA}" type="slidenum">
              <a:rPr/>
              <a:t>35</a:t>
            </a:fld>
            <a:endParaRPr/>
          </a:p>
        </p:txBody>
      </p:sp>
    </p:spTree>
    <p:extLst>
      <p:ext uri="{BB962C8B-B14F-4D97-AF65-F5344CB8AC3E}">
        <p14:creationId xmlns:p14="http://schemas.microsoft.com/office/powerpoint/2010/main" val="31441024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12 - Conceptos de la WLAN</a:t>
            </a:r>
          </a:p>
          <a:p>
            <a:pPr rtl="0"/>
            <a:r>
              <a:rPr lang="es-419"/>
              <a:t>12.5 - Gestión de Canales</a:t>
            </a:r>
          </a:p>
          <a:p>
            <a:pPr rtl="0"/>
            <a:r>
              <a:rPr lang="es-419"/>
              <a:t>12.5.2 – Selección del canal (Cont.)</a:t>
            </a:r>
          </a:p>
        </p:txBody>
      </p:sp>
      <p:sp>
        <p:nvSpPr>
          <p:cNvPr id="4" name="Slide Number Placeholder 3"/>
          <p:cNvSpPr>
            <a:spLocks noGrp="1"/>
          </p:cNvSpPr>
          <p:nvPr>
            <p:ph type="sldNum" sz="quarter" idx="5"/>
          </p:nvPr>
        </p:nvSpPr>
        <p:spPr/>
        <p:txBody>
          <a:bodyPr/>
          <a:lstStyle/>
          <a:p>
            <a:pPr rtl="0"/>
            <a:fld id="{5641018C-6CAF-B84E-B92C-ECB119457FBA}" type="slidenum">
              <a:rPr/>
              <a:t>36</a:t>
            </a:fld>
            <a:endParaRPr/>
          </a:p>
        </p:txBody>
      </p:sp>
    </p:spTree>
    <p:extLst>
      <p:ext uri="{BB962C8B-B14F-4D97-AF65-F5344CB8AC3E}">
        <p14:creationId xmlns:p14="http://schemas.microsoft.com/office/powerpoint/2010/main" val="11319901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12 - Conceptos de la WLAN</a:t>
            </a:r>
          </a:p>
          <a:p>
            <a:pPr rtl="0"/>
            <a:r>
              <a:rPr lang="es-419"/>
              <a:t>12.5 - Gestión de Canales</a:t>
            </a:r>
          </a:p>
          <a:p>
            <a:pPr rtl="0"/>
            <a:r>
              <a:rPr lang="es-419"/>
              <a:t>12.5.3 – Planifique la Implementación de WLAN</a:t>
            </a:r>
          </a:p>
          <a:p>
            <a:pPr rtl="0"/>
            <a:r>
              <a:rPr lang="es-419"/>
              <a:t>12.5.4 – Verifica su entendimiento – Gestión de canales</a:t>
            </a:r>
          </a:p>
        </p:txBody>
      </p:sp>
      <p:sp>
        <p:nvSpPr>
          <p:cNvPr id="4" name="Slide Number Placeholder 3"/>
          <p:cNvSpPr>
            <a:spLocks noGrp="1"/>
          </p:cNvSpPr>
          <p:nvPr>
            <p:ph type="sldNum" sz="quarter" idx="5"/>
          </p:nvPr>
        </p:nvSpPr>
        <p:spPr/>
        <p:txBody>
          <a:bodyPr/>
          <a:lstStyle/>
          <a:p>
            <a:pPr rtl="0"/>
            <a:fld id="{5641018C-6CAF-B84E-B92C-ECB119457FBA}" type="slidenum">
              <a:rPr/>
              <a:t>37</a:t>
            </a:fld>
            <a:endParaRPr/>
          </a:p>
        </p:txBody>
      </p:sp>
    </p:spTree>
    <p:extLst>
      <p:ext uri="{BB962C8B-B14F-4D97-AF65-F5344CB8AC3E}">
        <p14:creationId xmlns:p14="http://schemas.microsoft.com/office/powerpoint/2010/main" val="29990317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12 - Conceptos de WLAN</a:t>
            </a:r>
          </a:p>
          <a:p>
            <a:pPr rtl="0"/>
            <a:r>
              <a:rPr lang="es-419"/>
              <a:t>12.6 – Amenazas en la WLAN</a:t>
            </a:r>
          </a:p>
          <a:p>
            <a:pPr>
              <a:buFontTx/>
              <a:buNone/>
            </a:pPr>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38</a:t>
            </a:fld>
            <a:endParaRPr/>
          </a:p>
        </p:txBody>
      </p:sp>
    </p:spTree>
    <p:extLst>
      <p:ext uri="{BB962C8B-B14F-4D97-AF65-F5344CB8AC3E}">
        <p14:creationId xmlns:p14="http://schemas.microsoft.com/office/powerpoint/2010/main" val="4874804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12 - Conceptos de la WLAN</a:t>
            </a:r>
          </a:p>
          <a:p>
            <a:pPr rtl="0"/>
            <a:r>
              <a:rPr lang="es-419"/>
              <a:t>12.6 Amenazas en la WLAN</a:t>
            </a:r>
          </a:p>
          <a:p>
            <a:pPr rtl="0"/>
            <a:r>
              <a:rPr lang="es-419"/>
              <a:t>12.6.1 –Video - Amenazas en la WLAN</a:t>
            </a:r>
          </a:p>
        </p:txBody>
      </p:sp>
      <p:sp>
        <p:nvSpPr>
          <p:cNvPr id="4" name="Slide Number Placeholder 3"/>
          <p:cNvSpPr>
            <a:spLocks noGrp="1"/>
          </p:cNvSpPr>
          <p:nvPr>
            <p:ph type="sldNum" sz="quarter" idx="5"/>
          </p:nvPr>
        </p:nvSpPr>
        <p:spPr/>
        <p:txBody>
          <a:bodyPr/>
          <a:lstStyle/>
          <a:p>
            <a:pPr rtl="0"/>
            <a:fld id="{5641018C-6CAF-B84E-B92C-ECB119457FBA}" type="slidenum">
              <a:rPr/>
              <a:t>39</a:t>
            </a:fld>
            <a:endParaRPr/>
          </a:p>
        </p:txBody>
      </p:sp>
    </p:spTree>
    <p:extLst>
      <p:ext uri="{BB962C8B-B14F-4D97-AF65-F5344CB8AC3E}">
        <p14:creationId xmlns:p14="http://schemas.microsoft.com/office/powerpoint/2010/main" val="4271907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12 - Conceptos de WLAN</a:t>
            </a:r>
          </a:p>
          <a:p>
            <a:pPr rtl="0"/>
            <a:r>
              <a:rPr lang="es-419"/>
              <a:t>12.1 Introducción a la Tecnología Inalámbrica</a:t>
            </a:r>
          </a:p>
          <a:p>
            <a:pPr rtl="0"/>
            <a:r>
              <a:rPr lang="es-419"/>
              <a:t>12.1.1 – Beneficios de la Tecnología Inalámbrica</a:t>
            </a:r>
          </a:p>
        </p:txBody>
      </p:sp>
      <p:sp>
        <p:nvSpPr>
          <p:cNvPr id="4" name="Slide Number Placeholder 3"/>
          <p:cNvSpPr>
            <a:spLocks noGrp="1"/>
          </p:cNvSpPr>
          <p:nvPr>
            <p:ph type="sldNum" sz="quarter" idx="5"/>
          </p:nvPr>
        </p:nvSpPr>
        <p:spPr/>
        <p:txBody>
          <a:bodyPr/>
          <a:lstStyle/>
          <a:p>
            <a:pPr rtl="0"/>
            <a:fld id="{5641018C-6CAF-B84E-B92C-ECB119457FBA}" type="slidenum">
              <a:rPr/>
              <a:t>4</a:t>
            </a:fld>
            <a:endParaRPr/>
          </a:p>
        </p:txBody>
      </p:sp>
    </p:spTree>
    <p:extLst>
      <p:ext uri="{BB962C8B-B14F-4D97-AF65-F5344CB8AC3E}">
        <p14:creationId xmlns:p14="http://schemas.microsoft.com/office/powerpoint/2010/main" val="3092312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12 - Conceptos de la WLAN.</a:t>
            </a:r>
          </a:p>
          <a:p>
            <a:pPr rtl="0"/>
            <a:r>
              <a:rPr lang="es-419"/>
              <a:t>12.6 Amenazas en la WLAN</a:t>
            </a:r>
          </a:p>
          <a:p>
            <a:pPr rtl="0"/>
            <a:r>
              <a:rPr lang="es-419"/>
              <a:t>12.6.2 – Resumen de Seguridad Inalámbrica</a:t>
            </a:r>
          </a:p>
        </p:txBody>
      </p:sp>
      <p:sp>
        <p:nvSpPr>
          <p:cNvPr id="4" name="Slide Number Placeholder 3"/>
          <p:cNvSpPr>
            <a:spLocks noGrp="1"/>
          </p:cNvSpPr>
          <p:nvPr>
            <p:ph type="sldNum" sz="quarter" idx="5"/>
          </p:nvPr>
        </p:nvSpPr>
        <p:spPr/>
        <p:txBody>
          <a:bodyPr/>
          <a:lstStyle/>
          <a:p>
            <a:pPr rtl="0"/>
            <a:fld id="{5641018C-6CAF-B84E-B92C-ECB119457FBA}" type="slidenum">
              <a:rPr/>
              <a:t>40</a:t>
            </a:fld>
            <a:endParaRPr/>
          </a:p>
        </p:txBody>
      </p:sp>
    </p:spTree>
    <p:extLst>
      <p:ext uri="{BB962C8B-B14F-4D97-AF65-F5344CB8AC3E}">
        <p14:creationId xmlns:p14="http://schemas.microsoft.com/office/powerpoint/2010/main" val="30446870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12 - Conceptos de la WLAN</a:t>
            </a:r>
          </a:p>
          <a:p>
            <a:pPr rtl="0"/>
            <a:r>
              <a:rPr lang="es-419"/>
              <a:t>12.6 – Amenazas en la WLAN</a:t>
            </a:r>
          </a:p>
          <a:p>
            <a:pPr rtl="0"/>
            <a:r>
              <a:rPr lang="es-419"/>
              <a:t>12.6.3 – Ataques de DoS</a:t>
            </a:r>
          </a:p>
        </p:txBody>
      </p:sp>
      <p:sp>
        <p:nvSpPr>
          <p:cNvPr id="4" name="Slide Number Placeholder 3"/>
          <p:cNvSpPr>
            <a:spLocks noGrp="1"/>
          </p:cNvSpPr>
          <p:nvPr>
            <p:ph type="sldNum" sz="quarter" idx="5"/>
          </p:nvPr>
        </p:nvSpPr>
        <p:spPr/>
        <p:txBody>
          <a:bodyPr/>
          <a:lstStyle/>
          <a:p>
            <a:pPr rtl="0"/>
            <a:fld id="{5641018C-6CAF-B84E-B92C-ECB119457FBA}" type="slidenum">
              <a:rPr/>
              <a:t>41</a:t>
            </a:fld>
            <a:endParaRPr/>
          </a:p>
        </p:txBody>
      </p:sp>
    </p:spTree>
    <p:extLst>
      <p:ext uri="{BB962C8B-B14F-4D97-AF65-F5344CB8AC3E}">
        <p14:creationId xmlns:p14="http://schemas.microsoft.com/office/powerpoint/2010/main" val="20980317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12 - Conceptos de la WLAN</a:t>
            </a:r>
          </a:p>
          <a:p>
            <a:pPr rtl="0"/>
            <a:r>
              <a:rPr lang="es-419"/>
              <a:t>12.6 - Amenazas en la WLAN</a:t>
            </a:r>
          </a:p>
          <a:p>
            <a:pPr rtl="0"/>
            <a:r>
              <a:rPr lang="es-419"/>
              <a:t>12.6.4 – Puntos de Acceso No Autorizados</a:t>
            </a:r>
          </a:p>
        </p:txBody>
      </p:sp>
      <p:sp>
        <p:nvSpPr>
          <p:cNvPr id="4" name="Slide Number Placeholder 3"/>
          <p:cNvSpPr>
            <a:spLocks noGrp="1"/>
          </p:cNvSpPr>
          <p:nvPr>
            <p:ph type="sldNum" sz="quarter" idx="5"/>
          </p:nvPr>
        </p:nvSpPr>
        <p:spPr/>
        <p:txBody>
          <a:bodyPr/>
          <a:lstStyle/>
          <a:p>
            <a:pPr rtl="0"/>
            <a:fld id="{5641018C-6CAF-B84E-B92C-ECB119457FBA}" type="slidenum">
              <a:rPr/>
              <a:t>42</a:t>
            </a:fld>
            <a:endParaRPr/>
          </a:p>
        </p:txBody>
      </p:sp>
    </p:spTree>
    <p:extLst>
      <p:ext uri="{BB962C8B-B14F-4D97-AF65-F5344CB8AC3E}">
        <p14:creationId xmlns:p14="http://schemas.microsoft.com/office/powerpoint/2010/main" val="35797670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12 - Conceptos de WLAN</a:t>
            </a:r>
          </a:p>
          <a:p>
            <a:pPr rtl="0"/>
            <a:r>
              <a:rPr lang="es-419"/>
              <a:t>12.6 Amenazas en la WLAN</a:t>
            </a:r>
          </a:p>
          <a:p>
            <a:pPr rtl="0"/>
            <a:r>
              <a:rPr lang="es-419"/>
              <a:t>12.6.5 – Ataque Intermediario</a:t>
            </a:r>
          </a:p>
          <a:p>
            <a:pPr rtl="0"/>
            <a:r>
              <a:rPr lang="es-419"/>
              <a:t>12.6.6 – Verifique su Comprensión - Componentes de WLAN</a:t>
            </a:r>
          </a:p>
        </p:txBody>
      </p:sp>
      <p:sp>
        <p:nvSpPr>
          <p:cNvPr id="4" name="Slide Number Placeholder 3"/>
          <p:cNvSpPr>
            <a:spLocks noGrp="1"/>
          </p:cNvSpPr>
          <p:nvPr>
            <p:ph type="sldNum" sz="quarter" idx="5"/>
          </p:nvPr>
        </p:nvSpPr>
        <p:spPr/>
        <p:txBody>
          <a:bodyPr/>
          <a:lstStyle/>
          <a:p>
            <a:pPr rtl="0"/>
            <a:fld id="{5641018C-6CAF-B84E-B92C-ECB119457FBA}" type="slidenum">
              <a:rPr/>
              <a:t>43</a:t>
            </a:fld>
            <a:endParaRPr/>
          </a:p>
        </p:txBody>
      </p:sp>
    </p:spTree>
    <p:extLst>
      <p:ext uri="{BB962C8B-B14F-4D97-AF65-F5344CB8AC3E}">
        <p14:creationId xmlns:p14="http://schemas.microsoft.com/office/powerpoint/2010/main" val="41184736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12 - Conceptos de la WLAN</a:t>
            </a:r>
          </a:p>
          <a:p>
            <a:pPr rtl="0"/>
            <a:r>
              <a:rPr lang="es-419"/>
              <a:t>12.7 – WLAN seguras</a:t>
            </a:r>
          </a:p>
          <a:p>
            <a:pPr>
              <a:buFontTx/>
              <a:buNone/>
            </a:pPr>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44</a:t>
            </a:fld>
            <a:endParaRPr/>
          </a:p>
        </p:txBody>
      </p:sp>
    </p:spTree>
    <p:extLst>
      <p:ext uri="{BB962C8B-B14F-4D97-AF65-F5344CB8AC3E}">
        <p14:creationId xmlns:p14="http://schemas.microsoft.com/office/powerpoint/2010/main" val="37638601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12 – WLAN seguras</a:t>
            </a:r>
          </a:p>
          <a:p>
            <a:pPr rtl="0"/>
            <a:r>
              <a:rPr lang="es-419"/>
              <a:t>12.7 - WLAN seguras</a:t>
            </a:r>
          </a:p>
          <a:p>
            <a:pPr rtl="0"/>
            <a:r>
              <a:rPr lang="es-419"/>
              <a:t>12.7.1 – Video – WLAN seguras</a:t>
            </a:r>
          </a:p>
        </p:txBody>
      </p:sp>
      <p:sp>
        <p:nvSpPr>
          <p:cNvPr id="4" name="Slide Number Placeholder 3"/>
          <p:cNvSpPr>
            <a:spLocks noGrp="1"/>
          </p:cNvSpPr>
          <p:nvPr>
            <p:ph type="sldNum" sz="quarter" idx="5"/>
          </p:nvPr>
        </p:nvSpPr>
        <p:spPr/>
        <p:txBody>
          <a:bodyPr/>
          <a:lstStyle/>
          <a:p>
            <a:pPr rtl="0"/>
            <a:fld id="{5641018C-6CAF-B84E-B92C-ECB119457FBA}" type="slidenum">
              <a:rPr/>
              <a:t>45</a:t>
            </a:fld>
            <a:endParaRPr/>
          </a:p>
        </p:txBody>
      </p:sp>
    </p:spTree>
    <p:extLst>
      <p:ext uri="{BB962C8B-B14F-4D97-AF65-F5344CB8AC3E}">
        <p14:creationId xmlns:p14="http://schemas.microsoft.com/office/powerpoint/2010/main" val="34792114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12 - Conceptos de la WLAN</a:t>
            </a:r>
          </a:p>
          <a:p>
            <a:pPr rtl="0"/>
            <a:r>
              <a:rPr lang="es-419"/>
              <a:t>WLAN seguras</a:t>
            </a:r>
          </a:p>
          <a:p>
            <a:pPr rtl="0"/>
            <a:r>
              <a:rPr lang="es-419"/>
              <a:t>12.7.2 – Encubrimiento SSID y filtrado de direcciones MAC</a:t>
            </a:r>
          </a:p>
        </p:txBody>
      </p:sp>
      <p:sp>
        <p:nvSpPr>
          <p:cNvPr id="4" name="Slide Number Placeholder 3"/>
          <p:cNvSpPr>
            <a:spLocks noGrp="1"/>
          </p:cNvSpPr>
          <p:nvPr>
            <p:ph type="sldNum" sz="quarter" idx="5"/>
          </p:nvPr>
        </p:nvSpPr>
        <p:spPr/>
        <p:txBody>
          <a:bodyPr/>
          <a:lstStyle/>
          <a:p>
            <a:pPr rtl="0"/>
            <a:fld id="{5641018C-6CAF-B84E-B92C-ECB119457FBA}" type="slidenum">
              <a:rPr/>
              <a:t>46</a:t>
            </a:fld>
            <a:endParaRPr/>
          </a:p>
        </p:txBody>
      </p:sp>
    </p:spTree>
    <p:extLst>
      <p:ext uri="{BB962C8B-B14F-4D97-AF65-F5344CB8AC3E}">
        <p14:creationId xmlns:p14="http://schemas.microsoft.com/office/powerpoint/2010/main" val="12296852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12 - Conceptos de la WLAN</a:t>
            </a:r>
          </a:p>
          <a:p>
            <a:pPr rtl="0"/>
            <a:r>
              <a:rPr lang="es-419"/>
              <a:t>WLAN seguras</a:t>
            </a:r>
          </a:p>
          <a:p>
            <a:pPr rtl="0"/>
            <a:r>
              <a:rPr lang="es-419"/>
              <a:t>12.7.3 – 802.11 Métodos de Autenticación Originales</a:t>
            </a:r>
          </a:p>
        </p:txBody>
      </p:sp>
      <p:sp>
        <p:nvSpPr>
          <p:cNvPr id="4" name="Slide Number Placeholder 3"/>
          <p:cNvSpPr>
            <a:spLocks noGrp="1"/>
          </p:cNvSpPr>
          <p:nvPr>
            <p:ph type="sldNum" sz="quarter" idx="5"/>
          </p:nvPr>
        </p:nvSpPr>
        <p:spPr/>
        <p:txBody>
          <a:bodyPr/>
          <a:lstStyle/>
          <a:p>
            <a:pPr rtl="0"/>
            <a:fld id="{5641018C-6CAF-B84E-B92C-ECB119457FBA}" type="slidenum">
              <a:rPr/>
              <a:t>47</a:t>
            </a:fld>
            <a:endParaRPr/>
          </a:p>
        </p:txBody>
      </p:sp>
    </p:spTree>
    <p:extLst>
      <p:ext uri="{BB962C8B-B14F-4D97-AF65-F5344CB8AC3E}">
        <p14:creationId xmlns:p14="http://schemas.microsoft.com/office/powerpoint/2010/main" val="17424695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12 - Conceptos de la WLAN</a:t>
            </a:r>
          </a:p>
          <a:p>
            <a:pPr rtl="0"/>
            <a:r>
              <a:rPr lang="es-419"/>
              <a:t>WLAN Seguras</a:t>
            </a:r>
          </a:p>
          <a:p>
            <a:pPr rtl="0"/>
            <a:r>
              <a:rPr lang="es-419"/>
              <a:t>12.7.4 – Métodos de Autenticación de Clave Compartida</a:t>
            </a:r>
          </a:p>
        </p:txBody>
      </p:sp>
      <p:sp>
        <p:nvSpPr>
          <p:cNvPr id="4" name="Slide Number Placeholder 3"/>
          <p:cNvSpPr>
            <a:spLocks noGrp="1"/>
          </p:cNvSpPr>
          <p:nvPr>
            <p:ph type="sldNum" sz="quarter" idx="5"/>
          </p:nvPr>
        </p:nvSpPr>
        <p:spPr/>
        <p:txBody>
          <a:bodyPr/>
          <a:lstStyle/>
          <a:p>
            <a:pPr rtl="0"/>
            <a:fld id="{5641018C-6CAF-B84E-B92C-ECB119457FBA}" type="slidenum">
              <a:rPr/>
              <a:t>48</a:t>
            </a:fld>
            <a:endParaRPr/>
          </a:p>
        </p:txBody>
      </p:sp>
    </p:spTree>
    <p:extLst>
      <p:ext uri="{BB962C8B-B14F-4D97-AF65-F5344CB8AC3E}">
        <p14:creationId xmlns:p14="http://schemas.microsoft.com/office/powerpoint/2010/main" val="38768536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12 - Conceptos de la WLAN</a:t>
            </a:r>
          </a:p>
          <a:p>
            <a:pPr rtl="0"/>
            <a:r>
              <a:rPr lang="es-419"/>
              <a:t>WLAN seguras</a:t>
            </a:r>
          </a:p>
          <a:p>
            <a:pPr rtl="0"/>
            <a:r>
              <a:rPr lang="es-419"/>
              <a:t>12.7.5 – Autenticar a un Usuario Doméstico</a:t>
            </a:r>
          </a:p>
        </p:txBody>
      </p:sp>
      <p:sp>
        <p:nvSpPr>
          <p:cNvPr id="4" name="Slide Number Placeholder 3"/>
          <p:cNvSpPr>
            <a:spLocks noGrp="1"/>
          </p:cNvSpPr>
          <p:nvPr>
            <p:ph type="sldNum" sz="quarter" idx="5"/>
          </p:nvPr>
        </p:nvSpPr>
        <p:spPr/>
        <p:txBody>
          <a:bodyPr/>
          <a:lstStyle/>
          <a:p>
            <a:pPr rtl="0"/>
            <a:fld id="{5641018C-6CAF-B84E-B92C-ECB119457FBA}" type="slidenum">
              <a:rPr/>
              <a:t>49</a:t>
            </a:fld>
            <a:endParaRPr/>
          </a:p>
        </p:txBody>
      </p:sp>
    </p:spTree>
    <p:extLst>
      <p:ext uri="{BB962C8B-B14F-4D97-AF65-F5344CB8AC3E}">
        <p14:creationId xmlns:p14="http://schemas.microsoft.com/office/powerpoint/2010/main" val="2512130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12 - Conceptos de WLAN</a:t>
            </a:r>
          </a:p>
          <a:p>
            <a:pPr rtl="0"/>
            <a:r>
              <a:rPr lang="es-419"/>
              <a:t>12.1 Introducción a la Tecnología Inalámbrica</a:t>
            </a:r>
          </a:p>
          <a:p>
            <a:pPr rtl="0"/>
            <a:r>
              <a:rPr lang="es-419"/>
              <a:t>12.1.2 – Tipos de Redes Inalámbricas</a:t>
            </a:r>
          </a:p>
        </p:txBody>
      </p:sp>
      <p:sp>
        <p:nvSpPr>
          <p:cNvPr id="4" name="Slide Number Placeholder 3"/>
          <p:cNvSpPr>
            <a:spLocks noGrp="1"/>
          </p:cNvSpPr>
          <p:nvPr>
            <p:ph type="sldNum" sz="quarter" idx="5"/>
          </p:nvPr>
        </p:nvSpPr>
        <p:spPr/>
        <p:txBody>
          <a:bodyPr/>
          <a:lstStyle/>
          <a:p>
            <a:pPr rtl="0"/>
            <a:fld id="{5641018C-6CAF-B84E-B92C-ECB119457FBA}" type="slidenum">
              <a:rPr/>
              <a:t>5</a:t>
            </a:fld>
            <a:endParaRPr/>
          </a:p>
        </p:txBody>
      </p:sp>
    </p:spTree>
    <p:extLst>
      <p:ext uri="{BB962C8B-B14F-4D97-AF65-F5344CB8AC3E}">
        <p14:creationId xmlns:p14="http://schemas.microsoft.com/office/powerpoint/2010/main" val="17174500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12 - Conceptos de WLAN</a:t>
            </a:r>
          </a:p>
          <a:p>
            <a:pPr rtl="0"/>
            <a:r>
              <a:rPr lang="es-419"/>
              <a:t>WLAN Seguras</a:t>
            </a:r>
          </a:p>
          <a:p>
            <a:pPr rtl="0"/>
            <a:r>
              <a:rPr lang="es-419"/>
              <a:t>12.7.6 – Métodos de Encriptación</a:t>
            </a:r>
          </a:p>
        </p:txBody>
      </p:sp>
      <p:sp>
        <p:nvSpPr>
          <p:cNvPr id="4" name="Slide Number Placeholder 3"/>
          <p:cNvSpPr>
            <a:spLocks noGrp="1"/>
          </p:cNvSpPr>
          <p:nvPr>
            <p:ph type="sldNum" sz="quarter" idx="5"/>
          </p:nvPr>
        </p:nvSpPr>
        <p:spPr/>
        <p:txBody>
          <a:bodyPr/>
          <a:lstStyle/>
          <a:p>
            <a:pPr rtl="0"/>
            <a:fld id="{5641018C-6CAF-B84E-B92C-ECB119457FBA}" type="slidenum">
              <a:rPr/>
              <a:t>50</a:t>
            </a:fld>
            <a:endParaRPr/>
          </a:p>
        </p:txBody>
      </p:sp>
    </p:spTree>
    <p:extLst>
      <p:ext uri="{BB962C8B-B14F-4D97-AF65-F5344CB8AC3E}">
        <p14:creationId xmlns:p14="http://schemas.microsoft.com/office/powerpoint/2010/main" val="31076917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12 - Conceptos de la WLAN</a:t>
            </a:r>
          </a:p>
          <a:p>
            <a:pPr rtl="0"/>
            <a:r>
              <a:rPr lang="es-419"/>
              <a:t>WLAN Seguras</a:t>
            </a:r>
          </a:p>
          <a:p>
            <a:pPr rtl="0"/>
            <a:r>
              <a:rPr lang="es-419"/>
              <a:t>12.7.7 – Autenticación en la Empresa</a:t>
            </a:r>
          </a:p>
        </p:txBody>
      </p:sp>
      <p:sp>
        <p:nvSpPr>
          <p:cNvPr id="4" name="Slide Number Placeholder 3"/>
          <p:cNvSpPr>
            <a:spLocks noGrp="1"/>
          </p:cNvSpPr>
          <p:nvPr>
            <p:ph type="sldNum" sz="quarter" idx="5"/>
          </p:nvPr>
        </p:nvSpPr>
        <p:spPr/>
        <p:txBody>
          <a:bodyPr/>
          <a:lstStyle/>
          <a:p>
            <a:pPr rtl="0"/>
            <a:fld id="{5641018C-6CAF-B84E-B92C-ECB119457FBA}" type="slidenum">
              <a:rPr/>
              <a:t>51</a:t>
            </a:fld>
            <a:endParaRPr/>
          </a:p>
        </p:txBody>
      </p:sp>
    </p:spTree>
    <p:extLst>
      <p:ext uri="{BB962C8B-B14F-4D97-AF65-F5344CB8AC3E}">
        <p14:creationId xmlns:p14="http://schemas.microsoft.com/office/powerpoint/2010/main" val="37546915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12 - Conceptos de la WLAN</a:t>
            </a:r>
          </a:p>
          <a:p>
            <a:pPr rtl="0"/>
            <a:r>
              <a:rPr lang="es-419"/>
              <a:t>12.7 – WLAN Seguras</a:t>
            </a:r>
          </a:p>
          <a:p>
            <a:pPr rtl="0"/>
            <a:r>
              <a:rPr lang="es-419"/>
              <a:t>12.7.8 – WPA 3</a:t>
            </a:r>
          </a:p>
          <a:p>
            <a:pPr rtl="0"/>
            <a:r>
              <a:rPr lang="es-419"/>
              <a:t>12.7.9 – Verifique su Comprensión - WLAN Seguras</a:t>
            </a:r>
          </a:p>
        </p:txBody>
      </p:sp>
      <p:sp>
        <p:nvSpPr>
          <p:cNvPr id="4" name="Slide Number Placeholder 3"/>
          <p:cNvSpPr>
            <a:spLocks noGrp="1"/>
          </p:cNvSpPr>
          <p:nvPr>
            <p:ph type="sldNum" sz="quarter" idx="5"/>
          </p:nvPr>
        </p:nvSpPr>
        <p:spPr/>
        <p:txBody>
          <a:bodyPr/>
          <a:lstStyle/>
          <a:p>
            <a:pPr rtl="0"/>
            <a:fld id="{5641018C-6CAF-B84E-B92C-ECB119457FBA}" type="slidenum">
              <a:rPr/>
              <a:t>52</a:t>
            </a:fld>
            <a:endParaRPr/>
          </a:p>
        </p:txBody>
      </p:sp>
    </p:spTree>
    <p:extLst>
      <p:ext uri="{BB962C8B-B14F-4D97-AF65-F5344CB8AC3E}">
        <p14:creationId xmlns:p14="http://schemas.microsoft.com/office/powerpoint/2010/main" val="25696379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12 - Conceptos de WLAN </a:t>
            </a:r>
          </a:p>
          <a:p>
            <a:pPr rtl="0"/>
            <a:r>
              <a:rPr lang="es-419"/>
              <a:t>12.8 – Práctica del Módulo y Cuestionario</a:t>
            </a:r>
          </a:p>
          <a:p>
            <a:pPr>
              <a:buFontTx/>
              <a:buNone/>
            </a:pPr>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53</a:t>
            </a:fld>
            <a:endParaRPr/>
          </a:p>
        </p:txBody>
      </p:sp>
    </p:spTree>
    <p:extLst>
      <p:ext uri="{BB962C8B-B14F-4D97-AF65-F5344CB8AC3E}">
        <p14:creationId xmlns:p14="http://schemas.microsoft.com/office/powerpoint/2010/main" val="18922665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6C92755B-29FD-8743-9094-C0E3A734D22E}" type="slidenum">
              <a:rPr sz="800">
                <a:solidFill>
                  <a:prstClr val="black"/>
                </a:solidFill>
              </a:rPr>
              <a:pPr rtl="0"/>
              <a:t>54</a:t>
            </a:fld>
            <a:endParaRPr sz="80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2467429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t>55</a:t>
            </a:fld>
            <a:endParaRPr/>
          </a:p>
        </p:txBody>
      </p:sp>
    </p:spTree>
    <p:extLst>
      <p:ext uri="{BB962C8B-B14F-4D97-AF65-F5344CB8AC3E}">
        <p14:creationId xmlns:p14="http://schemas.microsoft.com/office/powerpoint/2010/main" val="1591394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12 - Conceptos de WLAN</a:t>
            </a:r>
          </a:p>
          <a:p>
            <a:pPr rtl="0"/>
            <a:r>
              <a:rPr lang="es-419"/>
              <a:t>12.1 Introducción a la Tecnología Inalámbrica</a:t>
            </a:r>
          </a:p>
          <a:p>
            <a:pPr rtl="0"/>
            <a:r>
              <a:rPr lang="es-419"/>
              <a:t>12.1.3 – Tecnologías Inalámbricas</a:t>
            </a:r>
          </a:p>
        </p:txBody>
      </p:sp>
      <p:sp>
        <p:nvSpPr>
          <p:cNvPr id="4" name="Slide Number Placeholder 3"/>
          <p:cNvSpPr>
            <a:spLocks noGrp="1"/>
          </p:cNvSpPr>
          <p:nvPr>
            <p:ph type="sldNum" sz="quarter" idx="5"/>
          </p:nvPr>
        </p:nvSpPr>
        <p:spPr/>
        <p:txBody>
          <a:bodyPr/>
          <a:lstStyle/>
          <a:p>
            <a:pPr rtl="0"/>
            <a:fld id="{5641018C-6CAF-B84E-B92C-ECB119457FBA}" type="slidenum">
              <a:rPr/>
              <a:t>6</a:t>
            </a:fld>
            <a:endParaRPr/>
          </a:p>
        </p:txBody>
      </p:sp>
    </p:spTree>
    <p:extLst>
      <p:ext uri="{BB962C8B-B14F-4D97-AF65-F5344CB8AC3E}">
        <p14:creationId xmlns:p14="http://schemas.microsoft.com/office/powerpoint/2010/main" val="3137125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12 - Conceptos de WLAN</a:t>
            </a:r>
          </a:p>
          <a:p>
            <a:pPr rtl="0"/>
            <a:r>
              <a:rPr lang="es-419"/>
              <a:t>12.1 Introducción a la Tecnología Inalámbrica</a:t>
            </a:r>
          </a:p>
          <a:p>
            <a:pPr rtl="0"/>
            <a:r>
              <a:rPr lang="es-419"/>
              <a:t>12.1.3 – Tecnologías Inalámbricas (Cont.)</a:t>
            </a:r>
          </a:p>
        </p:txBody>
      </p:sp>
      <p:sp>
        <p:nvSpPr>
          <p:cNvPr id="4" name="Slide Number Placeholder 3"/>
          <p:cNvSpPr>
            <a:spLocks noGrp="1"/>
          </p:cNvSpPr>
          <p:nvPr>
            <p:ph type="sldNum" sz="quarter" idx="5"/>
          </p:nvPr>
        </p:nvSpPr>
        <p:spPr/>
        <p:txBody>
          <a:bodyPr/>
          <a:lstStyle/>
          <a:p>
            <a:pPr rtl="0"/>
            <a:fld id="{5641018C-6CAF-B84E-B92C-ECB119457FBA}" type="slidenum">
              <a:rPr/>
              <a:t>7</a:t>
            </a:fld>
            <a:endParaRPr/>
          </a:p>
        </p:txBody>
      </p:sp>
    </p:spTree>
    <p:extLst>
      <p:ext uri="{BB962C8B-B14F-4D97-AF65-F5344CB8AC3E}">
        <p14:creationId xmlns:p14="http://schemas.microsoft.com/office/powerpoint/2010/main" val="2250595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12 - Conceptos de WLAN </a:t>
            </a:r>
          </a:p>
          <a:p>
            <a:pPr rtl="0"/>
            <a:r>
              <a:rPr lang="es-419"/>
              <a:t>12.1 Introducción a la Tecnología Inalámbrica </a:t>
            </a:r>
          </a:p>
          <a:p>
            <a:pPr rtl="0"/>
            <a:r>
              <a:rPr lang="es-419"/>
              <a:t>12.1.4 – Estándar 802.11</a:t>
            </a:r>
          </a:p>
        </p:txBody>
      </p:sp>
      <p:sp>
        <p:nvSpPr>
          <p:cNvPr id="4" name="Slide Number Placeholder 3"/>
          <p:cNvSpPr>
            <a:spLocks noGrp="1"/>
          </p:cNvSpPr>
          <p:nvPr>
            <p:ph type="sldNum" sz="quarter" idx="5"/>
          </p:nvPr>
        </p:nvSpPr>
        <p:spPr/>
        <p:txBody>
          <a:bodyPr/>
          <a:lstStyle/>
          <a:p>
            <a:pPr rtl="0"/>
            <a:fld id="{5641018C-6CAF-B84E-B92C-ECB119457FBA}" type="slidenum">
              <a:rPr/>
              <a:t>8</a:t>
            </a:fld>
            <a:endParaRPr/>
          </a:p>
        </p:txBody>
      </p:sp>
    </p:spTree>
    <p:extLst>
      <p:ext uri="{BB962C8B-B14F-4D97-AF65-F5344CB8AC3E}">
        <p14:creationId xmlns:p14="http://schemas.microsoft.com/office/powerpoint/2010/main" val="1903250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12 - Conceptos de WLAN</a:t>
            </a:r>
          </a:p>
          <a:p>
            <a:pPr rtl="0"/>
            <a:r>
              <a:rPr lang="es-419"/>
              <a:t>12.1 Introducción a la Tecnología Inalámbrica</a:t>
            </a:r>
          </a:p>
          <a:p>
            <a:pPr rtl="0"/>
            <a:r>
              <a:rPr lang="es-419"/>
              <a:t>12.1.5 – Frecuencias de Radio</a:t>
            </a:r>
          </a:p>
        </p:txBody>
      </p:sp>
      <p:sp>
        <p:nvSpPr>
          <p:cNvPr id="4" name="Slide Number Placeholder 3"/>
          <p:cNvSpPr>
            <a:spLocks noGrp="1"/>
          </p:cNvSpPr>
          <p:nvPr>
            <p:ph type="sldNum" sz="quarter" idx="5"/>
          </p:nvPr>
        </p:nvSpPr>
        <p:spPr/>
        <p:txBody>
          <a:bodyPr/>
          <a:lstStyle/>
          <a:p>
            <a:pPr rtl="0"/>
            <a:fld id="{5641018C-6CAF-B84E-B92C-ECB119457FBA}" type="slidenum">
              <a:rPr/>
              <a:t>9</a:t>
            </a:fld>
            <a:endParaRPr/>
          </a:p>
        </p:txBody>
      </p:sp>
    </p:spTree>
    <p:extLst>
      <p:ext uri="{BB962C8B-B14F-4D97-AF65-F5344CB8AC3E}">
        <p14:creationId xmlns:p14="http://schemas.microsoft.com/office/powerpoint/2010/main" val="42502839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 xmlns:c="http://schemas.openxmlformats.org/drawingml/2006/chart" xmlns:c15="http://schemas.microsoft.com/office/drawing/2012/char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‹Nº›</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 xmlns:c="http://schemas.openxmlformats.org/drawingml/2006/chart" xmlns:c15="http://schemas.microsoft.com/office/drawing/2012/char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 xmlns:c="http://schemas.openxmlformats.org/drawingml/2006/chart" xmlns:c15="http://schemas.microsoft.com/office/drawing/2012/char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sz="600">
                <a:solidFill>
                  <a:schemeClr val="accent5">
                    <a:lumMod val="50000"/>
                  </a:schemeClr>
                </a:solidFill>
                <a:latin typeface="+mn-lt"/>
                <a:ea typeface="+mn-ea"/>
                <a:cs typeface="CiscoSans Thin"/>
              </a:rPr>
              <a:pPr algn="r" defTabSz="610744" rtl="0" fontAlgn="auto">
                <a:spcBef>
                  <a:spcPts val="0"/>
                </a:spcBef>
                <a:spcAft>
                  <a:spcPts val="0"/>
                </a:spcAft>
                <a:defRPr/>
              </a:pPr>
              <a:t>‹Nº›</a:t>
            </a:fld>
            <a:endParaRPr sz="60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rtl="0" fontAlgn="auto">
              <a:spcBef>
                <a:spcPts val="0"/>
              </a:spcBef>
              <a:spcAft>
                <a:spcPts val="0"/>
              </a:spcAft>
              <a:defRPr/>
            </a:pPr>
            <a:r>
              <a:rPr lang="es-419" sz="600">
                <a:solidFill>
                  <a:schemeClr val="accent5">
                    <a:lumMod val="50000"/>
                  </a:schemeClr>
                </a:solidFill>
                <a:latin typeface="+mn-lt"/>
                <a:ea typeface="+mn-ea"/>
                <a:cs typeface="CiscoSans Thin"/>
              </a:rPr>
              <a:t>© 2016 Cisco y/o sus filiales. Todos los derechos reservados.   Información confidencial de Cisco.</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sz="600">
                <a:solidFill>
                  <a:schemeClr val="accent3">
                    <a:lumMod val="85000"/>
                  </a:schemeClr>
                </a:solidFill>
                <a:latin typeface="+mn-lt"/>
                <a:ea typeface="+mn-ea"/>
                <a:cs typeface="CiscoSans Thin"/>
              </a:rPr>
              <a:pPr algn="r" defTabSz="610744" rtl="0" fontAlgn="auto">
                <a:spcBef>
                  <a:spcPts val="0"/>
                </a:spcBef>
                <a:spcAft>
                  <a:spcPts val="0"/>
                </a:spcAft>
                <a:defRPr/>
              </a:pPr>
              <a:t>‹Nº›</a:t>
            </a:fld>
            <a:endParaRPr sz="60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rtl="0" fontAlgn="auto">
              <a:spcBef>
                <a:spcPts val="0"/>
              </a:spcBef>
              <a:spcAft>
                <a:spcPts val="0"/>
              </a:spcAft>
              <a:defRPr/>
            </a:pPr>
            <a:r>
              <a:rPr lang="es-419" sz="600">
                <a:solidFill>
                  <a:schemeClr val="accent3">
                    <a:lumMod val="85000"/>
                  </a:schemeClr>
                </a:solidFill>
                <a:latin typeface="+mn-lt"/>
                <a:ea typeface="+mn-ea"/>
                <a:cs typeface="CiscoSans Thin"/>
              </a:rPr>
              <a:t>© 2016 Cisco y/o sus filiales. Todos los derechos reservados.   Información confidencial de Cisco.</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 xmlns:c="http://schemas.openxmlformats.org/drawingml/2006/chart" xmlns:c15="http://schemas.microsoft.com/office/drawing/2012/char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jp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xml"/><Relationship Id="rId1" Type="http://schemas.openxmlformats.org/officeDocument/2006/relationships/tags" Target="../tags/tag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0.xml"/><Relationship Id="rId1" Type="http://schemas.openxmlformats.org/officeDocument/2006/relationships/tags" Target="../tags/tag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316480"/>
            <a:ext cx="6672708" cy="1080143"/>
          </a:xfrm>
        </p:spPr>
        <p:txBody>
          <a:bodyPr/>
          <a:lstStyle/>
          <a:p>
            <a:pPr rtl="0"/>
            <a:r>
              <a:rPr lang="es-419">
                <a:solidFill>
                  <a:schemeClr val="accent5">
                    <a:lumMod val="40000"/>
                    <a:lumOff val="60000"/>
                  </a:schemeClr>
                </a:solidFill>
              </a:rPr>
              <a:t>Módulo 12: Conceptos de WLAN</a:t>
            </a:r>
          </a:p>
        </p:txBody>
      </p:sp>
      <p:sp>
        <p:nvSpPr>
          <p:cNvPr id="7" name="Subtitle 6"/>
          <p:cNvSpPr>
            <a:spLocks noGrp="1"/>
          </p:cNvSpPr>
          <p:nvPr>
            <p:ph type="subTitle" idx="1"/>
          </p:nvPr>
        </p:nvSpPr>
        <p:spPr>
          <a:xfrm>
            <a:off x="469496" y="3809526"/>
            <a:ext cx="3430865" cy="902174"/>
          </a:xfrm>
        </p:spPr>
        <p:txBody>
          <a:bodyPr/>
          <a:lstStyle/>
          <a:p>
            <a:pPr lvl="0" defTabSz="457200" rtl="0" fontAlgn="auto">
              <a:lnSpc>
                <a:spcPct val="100000"/>
              </a:lnSpc>
              <a:spcBef>
                <a:spcPts val="0"/>
              </a:spcBef>
              <a:spcAft>
                <a:spcPts val="0"/>
              </a:spcAft>
              <a:buClrTx/>
              <a:buSzTx/>
              <a:defRPr/>
            </a:pPr>
            <a:r>
              <a:rPr lang="es-419">
                <a:solidFill>
                  <a:schemeClr val="accent5">
                    <a:lumMod val="40000"/>
                    <a:lumOff val="60000"/>
                  </a:schemeClr>
                </a:solidFill>
              </a:rPr>
              <a:t>Switching, Routing y Wireless Essentials v7.0 (SRWE)</a:t>
            </a:r>
          </a:p>
          <a:p>
            <a:endParaRPr lang="en-US" dirty="0">
              <a:solidFill>
                <a:srgbClr val="CCCCFF"/>
              </a:solidFill>
            </a:endParaRPr>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c="http://schemas.openxmlformats.org/drawingml/2006/chart" xmlns:c15="http://schemas.microsoft.com/office/drawing/2012/chart"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Introducción a la Tecnología Inalámbrica</a:t>
            </a:r>
            <a:r>
              <a:rPr lang="en-US" dirty="0"/>
              <a:t/>
            </a:r>
            <a:br>
              <a:rPr lang="en-US" dirty="0"/>
            </a:br>
            <a:r>
              <a:rPr lang="es-419" sz="2400"/>
              <a:t>Organizaciones de Estándares Inalámbricos</a:t>
            </a:r>
            <a:r>
              <a:rPr lang="es-419" sz="1600"/>
              <a:t> </a:t>
            </a:r>
          </a:p>
        </p:txBody>
      </p:sp>
      <p:sp>
        <p:nvSpPr>
          <p:cNvPr id="4" name="Content Placeholder 3">
            <a:extLst>
              <a:ext uri="{FF2B5EF4-FFF2-40B4-BE49-F238E27FC236}">
                <a16:creationId xmlns="" xmlns:c="http://schemas.openxmlformats.org/drawingml/2006/chart" xmlns:c15="http://schemas.microsoft.com/office/drawing/2012/chart" xmlns:a16="http://schemas.microsoft.com/office/drawing/2014/main" id="{50693879-5816-3444-9D50-A12F1F37F5DE}"/>
              </a:ext>
            </a:extLst>
          </p:cNvPr>
          <p:cNvSpPr>
            <a:spLocks noGrp="1"/>
          </p:cNvSpPr>
          <p:nvPr>
            <p:ph idx="1"/>
          </p:nvPr>
        </p:nvSpPr>
        <p:spPr>
          <a:xfrm>
            <a:off x="431972" y="855419"/>
            <a:ext cx="7913516" cy="2946114"/>
          </a:xfrm>
        </p:spPr>
        <p:txBody>
          <a:bodyPr/>
          <a:lstStyle/>
          <a:p>
            <a:pPr marL="0" lvl="1" indent="0" rtl="0">
              <a:lnSpc>
                <a:spcPct val="100000"/>
              </a:lnSpc>
              <a:spcAft>
                <a:spcPts val="600"/>
              </a:spcAft>
              <a:buSzPct val="90000"/>
              <a:buNone/>
            </a:pPr>
            <a:r>
              <a:rPr lang="es-419" sz="1600">
                <a:solidFill>
                  <a:srgbClr val="000000"/>
                </a:solidFill>
              </a:rPr>
              <a:t>Los estándares aseguran la interoperabilidad entre dispositivos fabricados por diferentes fabricantes. A nivel internacional, las tres organizaciones que influyen en los estándares WLAN: </a:t>
            </a:r>
          </a:p>
          <a:p>
            <a:pPr lvl="1" rtl="0">
              <a:lnSpc>
                <a:spcPct val="85000"/>
              </a:lnSpc>
              <a:spcBef>
                <a:spcPct val="30000"/>
              </a:spcBef>
              <a:spcAft>
                <a:spcPts val="300"/>
              </a:spcAft>
              <a:buSzPct val="90000"/>
            </a:pPr>
            <a:r>
              <a:rPr lang="es-419" sz="1600" b="1">
                <a:solidFill>
                  <a:srgbClr val="000000"/>
                </a:solidFill>
              </a:rPr>
              <a:t>International Telecommunication Union (UIT): </a:t>
            </a:r>
            <a:r>
              <a:rPr lang="es-419" sz="1600">
                <a:solidFill>
                  <a:srgbClr val="000000"/>
                </a:solidFill>
              </a:rPr>
              <a:t>– Regula la asignación del espectro radioeléctrico y las órbitas satelitales.</a:t>
            </a:r>
          </a:p>
          <a:p>
            <a:pPr lvl="1" rtl="0">
              <a:lnSpc>
                <a:spcPct val="85000"/>
              </a:lnSpc>
              <a:spcBef>
                <a:spcPct val="30000"/>
              </a:spcBef>
              <a:spcAft>
                <a:spcPts val="300"/>
              </a:spcAft>
              <a:buSzPct val="90000"/>
            </a:pPr>
            <a:r>
              <a:rPr lang="es-419" sz="1600" b="1">
                <a:solidFill>
                  <a:srgbClr val="000000"/>
                </a:solidFill>
              </a:rPr>
              <a:t>Institute of Electrical and Electronics Engineers (IEEE) </a:t>
            </a:r>
            <a:r>
              <a:rPr lang="es-419" sz="1600">
                <a:solidFill>
                  <a:srgbClr val="000000"/>
                </a:solidFill>
              </a:rPr>
              <a:t>– Especifica cómo se modula una frecuencia de radio para transportar información. Mantiene los estándares para redes de área local y metropolitana (MAN) con la familia de estándares IEEE 802 LAN / MAN.</a:t>
            </a:r>
            <a:r>
              <a:rPr lang="es-419" sz="1600" b="1">
                <a:solidFill>
                  <a:srgbClr val="000000"/>
                </a:solidFill>
              </a:rPr>
              <a:t> </a:t>
            </a:r>
          </a:p>
          <a:p>
            <a:pPr lvl="1" rtl="0">
              <a:lnSpc>
                <a:spcPct val="85000"/>
              </a:lnSpc>
              <a:spcBef>
                <a:spcPct val="30000"/>
              </a:spcBef>
              <a:spcAft>
                <a:spcPts val="300"/>
              </a:spcAft>
              <a:buSzPct val="90000"/>
            </a:pPr>
            <a:r>
              <a:rPr lang="es-419" sz="1600" b="1">
                <a:solidFill>
                  <a:srgbClr val="000000"/>
                </a:solidFill>
              </a:rPr>
              <a:t>Alianza Wi-Fi </a:t>
            </a:r>
            <a:r>
              <a:rPr lang="es-419" sz="1600">
                <a:solidFill>
                  <a:srgbClr val="000000"/>
                </a:solidFill>
              </a:rPr>
              <a:t>– Promueve el crecimiento y la aceptación de las WLAN. Es una asociación de proveedores cuyo objetivo es mejorar la interoperabilidad de los productos que se basan en el estándar 802.1</a:t>
            </a:r>
          </a:p>
        </p:txBody>
      </p:sp>
    </p:spTree>
    <p:extLst>
      <p:ext uri="{BB962C8B-B14F-4D97-AF65-F5344CB8AC3E}">
        <p14:creationId xmlns:p14="http://schemas.microsoft.com/office/powerpoint/2010/main" val="3523817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rtl="0"/>
            <a:r>
              <a:rPr lang="es-419">
                <a:solidFill>
                  <a:schemeClr val="accent5">
                    <a:lumMod val="40000"/>
                    <a:lumOff val="60000"/>
                  </a:schemeClr>
                </a:solidFill>
              </a:rPr>
              <a:t>12.2 - Componentes de la WLAN</a:t>
            </a:r>
          </a:p>
        </p:txBody>
      </p:sp>
    </p:spTree>
    <p:custDataLst>
      <p:tags r:id="rId1"/>
    </p:custDataLst>
    <p:extLst>
      <p:ext uri="{BB962C8B-B14F-4D97-AF65-F5344CB8AC3E}">
        <p14:creationId xmlns:p14="http://schemas.microsoft.com/office/powerpoint/2010/main" val="1619359580"/>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c="http://schemas.openxmlformats.org/drawingml/2006/chart" xmlns:c15="http://schemas.microsoft.com/office/drawing/2012/chart"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Componentes WLAN </a:t>
            </a:r>
            <a:r>
              <a:rPr lang="en-US" dirty="0"/>
              <a:t/>
            </a:r>
            <a:br>
              <a:rPr lang="en-US" dirty="0"/>
            </a:br>
            <a:r>
              <a:rPr lang="es-419" sz="2400"/>
              <a:t>Video – Componentes de WLAN</a:t>
            </a:r>
            <a:r>
              <a:rPr lang="es-419" sz="1600"/>
              <a:t> </a:t>
            </a:r>
          </a:p>
        </p:txBody>
      </p:sp>
      <p:sp>
        <p:nvSpPr>
          <p:cNvPr id="6" name="Content Placeholder 3">
            <a:extLst>
              <a:ext uri="{FF2B5EF4-FFF2-40B4-BE49-F238E27FC236}">
                <a16:creationId xmlns="" xmlns:c="http://schemas.openxmlformats.org/drawingml/2006/chart" xmlns:c15="http://schemas.microsoft.com/office/drawing/2012/chart" xmlns:a16="http://schemas.microsoft.com/office/drawing/2014/main" id="{4003F5F5-7654-47FE-8245-0FE364DE3A10}"/>
              </a:ext>
            </a:extLst>
          </p:cNvPr>
          <p:cNvSpPr>
            <a:spLocks noGrp="1"/>
          </p:cNvSpPr>
          <p:nvPr>
            <p:ph idx="1"/>
          </p:nvPr>
        </p:nvSpPr>
        <p:spPr>
          <a:xfrm>
            <a:off x="431800" y="1035050"/>
            <a:ext cx="8280400" cy="3073400"/>
          </a:xfrm>
        </p:spPr>
        <p:txBody>
          <a:bodyPr/>
          <a:lstStyle/>
          <a:p>
            <a:pPr marL="0" indent="0" algn="l" defTabSz="684213" rtl="0" fontAlgn="base">
              <a:spcBef>
                <a:spcPts val="0"/>
              </a:spcBef>
              <a:buClr>
                <a:schemeClr val="tx2"/>
              </a:buClr>
              <a:buSzPct val="90000"/>
            </a:pPr>
            <a:r>
              <a:rPr lang="es-419" sz="1800">
                <a:solidFill>
                  <a:srgbClr val="000000"/>
                </a:solidFill>
              </a:rPr>
              <a:t>Este video cubrirá lo siguiente: </a:t>
            </a:r>
          </a:p>
          <a:p>
            <a:pPr marL="285750" indent="-285750" algn="l" defTabSz="684213" rtl="0" fontAlgn="base">
              <a:spcBef>
                <a:spcPts val="0"/>
              </a:spcBef>
              <a:buClr>
                <a:schemeClr val="tx2"/>
              </a:buClr>
              <a:buSzPct val="90000"/>
              <a:buFont typeface="Arial" panose="020B0604020202020204" pitchFamily="34" charset="0"/>
              <a:buChar char="•"/>
            </a:pPr>
            <a:r>
              <a:rPr lang="es-419" sz="1800">
                <a:solidFill>
                  <a:srgbClr val="000000"/>
                </a:solidFill>
              </a:rPr>
              <a:t>Antenas</a:t>
            </a:r>
          </a:p>
          <a:p>
            <a:pPr marL="285750" indent="-285750" algn="l" defTabSz="684213" rtl="0" fontAlgn="base">
              <a:spcBef>
                <a:spcPts val="0"/>
              </a:spcBef>
              <a:buClr>
                <a:schemeClr val="tx2"/>
              </a:buClr>
              <a:buSzPct val="90000"/>
              <a:buFont typeface="Arial" panose="020B0604020202020204" pitchFamily="34" charset="0"/>
              <a:buChar char="•"/>
            </a:pPr>
            <a:r>
              <a:rPr lang="es-419" sz="1800">
                <a:solidFill>
                  <a:srgbClr val="000000"/>
                </a:solidFill>
              </a:rPr>
              <a:t>Router inalámbrico</a:t>
            </a:r>
          </a:p>
          <a:p>
            <a:pPr marL="285750" indent="-285750" algn="l" defTabSz="684213" rtl="0" fontAlgn="base">
              <a:spcBef>
                <a:spcPts val="0"/>
              </a:spcBef>
              <a:buClr>
                <a:schemeClr val="tx2"/>
              </a:buClr>
              <a:buSzPct val="90000"/>
              <a:buFont typeface="Arial" panose="020B0604020202020204" pitchFamily="34" charset="0"/>
              <a:buChar char="•"/>
            </a:pPr>
            <a:r>
              <a:rPr lang="es-419" sz="1800">
                <a:solidFill>
                  <a:srgbClr val="000000"/>
                </a:solidFill>
              </a:rPr>
              <a:t>Puerto de Internet</a:t>
            </a:r>
          </a:p>
          <a:p>
            <a:pPr marL="285750" indent="-285750" algn="l" defTabSz="684213" rtl="0" fontAlgn="base">
              <a:spcBef>
                <a:spcPts val="0"/>
              </a:spcBef>
              <a:buClr>
                <a:schemeClr val="tx2"/>
              </a:buClr>
              <a:buSzPct val="90000"/>
              <a:buFont typeface="Arial" panose="020B0604020202020204" pitchFamily="34" charset="0"/>
              <a:buChar char="•"/>
            </a:pPr>
            <a:r>
              <a:rPr lang="es-419" sz="1800">
                <a:solidFill>
                  <a:srgbClr val="000000"/>
                </a:solidFill>
              </a:rPr>
              <a:t>Punto de acceso inalámbrico</a:t>
            </a:r>
          </a:p>
          <a:p>
            <a:pPr marL="358835" lvl="1" indent="-285750" rtl="0">
              <a:spcBef>
                <a:spcPts val="0"/>
              </a:spcBef>
              <a:spcAft>
                <a:spcPts val="0"/>
              </a:spcAft>
              <a:buSzPct val="90000"/>
              <a:buFont typeface="Arial" panose="020B0604020202020204" pitchFamily="34" charset="0"/>
              <a:buChar char="•"/>
            </a:pPr>
            <a:r>
              <a:rPr lang="es-419" sz="1800">
                <a:solidFill>
                  <a:srgbClr val="000000"/>
                </a:solidFill>
              </a:rPr>
              <a:t>Puntos de acceso autónomos y basados en controlador</a:t>
            </a:r>
          </a:p>
          <a:p>
            <a:pPr marL="342900" indent="-342900" algn="l">
              <a:buFont typeface="Arial" panose="020B0604020202020204" pitchFamily="34" charset="0"/>
              <a:buChar char="•"/>
            </a:pPr>
            <a:endParaRPr lang="en-US" sz="1600"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256950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c="http://schemas.openxmlformats.org/drawingml/2006/chart" xmlns:c15="http://schemas.microsoft.com/office/drawing/2012/chart"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Componentes WLAN</a:t>
            </a:r>
            <a:r>
              <a:rPr lang="en-US" dirty="0"/>
              <a:t/>
            </a:r>
            <a:br>
              <a:rPr lang="en-US" dirty="0"/>
            </a:br>
            <a:r>
              <a:rPr lang="es-419" sz="2400"/>
              <a:t>NICs inalámbrica</a:t>
            </a:r>
          </a:p>
        </p:txBody>
      </p:sp>
      <p:sp>
        <p:nvSpPr>
          <p:cNvPr id="6" name="Content Placeholder 3">
            <a:extLst>
              <a:ext uri="{FF2B5EF4-FFF2-40B4-BE49-F238E27FC236}">
                <a16:creationId xmlns="" xmlns:c="http://schemas.openxmlformats.org/drawingml/2006/chart" xmlns:c15="http://schemas.microsoft.com/office/drawing/2012/chart" xmlns:a16="http://schemas.microsoft.com/office/drawing/2014/main" id="{4003F5F5-7654-47FE-8245-0FE364DE3A10}"/>
              </a:ext>
            </a:extLst>
          </p:cNvPr>
          <p:cNvSpPr>
            <a:spLocks noGrp="1"/>
          </p:cNvSpPr>
          <p:nvPr>
            <p:ph idx="1"/>
          </p:nvPr>
        </p:nvSpPr>
        <p:spPr>
          <a:xfrm>
            <a:off x="431800" y="1035050"/>
            <a:ext cx="4140200" cy="3073400"/>
          </a:xfrm>
        </p:spPr>
        <p:txBody>
          <a:bodyPr/>
          <a:lstStyle/>
          <a:p>
            <a:pPr marL="0" indent="0" algn="l" defTabSz="684213" rtl="0" fontAlgn="base">
              <a:spcBef>
                <a:spcPts val="600"/>
              </a:spcBef>
              <a:spcAft>
                <a:spcPts val="600"/>
              </a:spcAft>
              <a:buClr>
                <a:schemeClr val="tx2"/>
              </a:buClr>
              <a:buSzPct val="90000"/>
            </a:pPr>
            <a:r>
              <a:rPr lang="es-419" sz="1600">
                <a:solidFill>
                  <a:srgbClr val="000000"/>
                </a:solidFill>
              </a:rPr>
              <a:t>Para comunicarse de forma inalámbrica, las computadoras portátiles, tabletas, teléfonos inteligentes e incluso los últimos automóviles incluyen NIC inalámbricas integradas que incorporan un transmisor / receptor de radio.</a:t>
            </a:r>
          </a:p>
          <a:p>
            <a:pPr marL="0" indent="0" algn="l" defTabSz="684213" rtl="0" fontAlgn="base">
              <a:spcBef>
                <a:spcPts val="600"/>
              </a:spcBef>
              <a:spcAft>
                <a:spcPts val="600"/>
              </a:spcAft>
              <a:buClr>
                <a:schemeClr val="tx2"/>
              </a:buClr>
              <a:buSzPct val="90000"/>
            </a:pPr>
            <a:r>
              <a:rPr lang="es-419" sz="1600">
                <a:solidFill>
                  <a:srgbClr val="000000"/>
                </a:solidFill>
              </a:rPr>
              <a:t>Si un dispositivo no tiene una NIC inalámbrica integrada, se puede utilizar un adaptador inalámbrico USB.</a:t>
            </a:r>
          </a:p>
          <a:p>
            <a:pPr marL="0" indent="0" algn="l" defTabSz="684213" fontAlgn="base">
              <a:spcBef>
                <a:spcPts val="600"/>
              </a:spcBef>
              <a:spcAft>
                <a:spcPts val="600"/>
              </a:spcAft>
              <a:buClr>
                <a:schemeClr val="tx2"/>
              </a:buClr>
              <a:buSzPct val="90000"/>
            </a:pPr>
            <a:endParaRPr lang="en-US" sz="1600" dirty="0">
              <a:solidFill>
                <a:srgbClr val="000000"/>
              </a:solidFill>
            </a:endParaRP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2" name="Picture 1">
            <a:extLst>
              <a:ext uri="{FF2B5EF4-FFF2-40B4-BE49-F238E27FC236}">
                <a16:creationId xmlns="" xmlns:c="http://schemas.openxmlformats.org/drawingml/2006/chart" xmlns:c15="http://schemas.microsoft.com/office/drawing/2012/chart" xmlns:a16="http://schemas.microsoft.com/office/drawing/2014/main" id="{DD2501A0-D7A6-4CBC-8591-0D7178F2CBF6}"/>
              </a:ext>
            </a:extLst>
          </p:cNvPr>
          <p:cNvPicPr>
            <a:picLocks noChangeAspect="1"/>
          </p:cNvPicPr>
          <p:nvPr/>
        </p:nvPicPr>
        <p:blipFill>
          <a:blip r:embed="rId3"/>
          <a:stretch>
            <a:fillRect/>
          </a:stretch>
        </p:blipFill>
        <p:spPr>
          <a:xfrm>
            <a:off x="5200650" y="1035050"/>
            <a:ext cx="3511550" cy="2376149"/>
          </a:xfrm>
          <a:prstGeom prst="rect">
            <a:avLst/>
          </a:prstGeom>
        </p:spPr>
      </p:pic>
    </p:spTree>
    <p:extLst>
      <p:ext uri="{BB962C8B-B14F-4D97-AF65-F5344CB8AC3E}">
        <p14:creationId xmlns:p14="http://schemas.microsoft.com/office/powerpoint/2010/main" val="370319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c="http://schemas.openxmlformats.org/drawingml/2006/chart" xmlns:c15="http://schemas.microsoft.com/office/drawing/2012/chart"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Componentes WLAN</a:t>
            </a:r>
            <a:r>
              <a:rPr lang="en-US" dirty="0"/>
              <a:t/>
            </a:r>
            <a:br>
              <a:rPr lang="en-US" dirty="0"/>
            </a:br>
            <a:r>
              <a:rPr lang="es-419" sz="2400"/>
              <a:t>Router de Hogar Inalámbrico</a:t>
            </a:r>
          </a:p>
        </p:txBody>
      </p:sp>
      <p:sp>
        <p:nvSpPr>
          <p:cNvPr id="6" name="Content Placeholder 3">
            <a:extLst>
              <a:ext uri="{FF2B5EF4-FFF2-40B4-BE49-F238E27FC236}">
                <a16:creationId xmlns="" xmlns:c="http://schemas.openxmlformats.org/drawingml/2006/chart" xmlns:c15="http://schemas.microsoft.com/office/drawing/2012/chart" xmlns:a16="http://schemas.microsoft.com/office/drawing/2014/main" id="{4003F5F5-7654-47FE-8245-0FE364DE3A10}"/>
              </a:ext>
            </a:extLst>
          </p:cNvPr>
          <p:cNvSpPr>
            <a:spLocks noGrp="1"/>
          </p:cNvSpPr>
          <p:nvPr>
            <p:ph idx="1"/>
          </p:nvPr>
        </p:nvSpPr>
        <p:spPr>
          <a:xfrm>
            <a:off x="431800" y="1035050"/>
            <a:ext cx="4140200" cy="3073400"/>
          </a:xfrm>
        </p:spPr>
        <p:txBody>
          <a:bodyPr/>
          <a:lstStyle/>
          <a:p>
            <a:pPr marL="0" indent="0" algn="l" defTabSz="684213" rtl="0" fontAlgn="base">
              <a:spcBef>
                <a:spcPts val="600"/>
              </a:spcBef>
              <a:spcAft>
                <a:spcPts val="600"/>
              </a:spcAft>
              <a:buClr>
                <a:schemeClr val="tx2"/>
              </a:buClr>
              <a:buSzPct val="90000"/>
            </a:pPr>
            <a:r>
              <a:rPr lang="es-419" sz="1600">
                <a:solidFill>
                  <a:srgbClr val="000000"/>
                </a:solidFill>
              </a:rPr>
              <a:t>Un usuario doméstico generalmente interconecta dispositivos inalámbricos utilizando un pequeño router inalámbrico.</a:t>
            </a:r>
          </a:p>
          <a:p>
            <a:pPr marL="0" indent="0" algn="l" defTabSz="684213" rtl="0" fontAlgn="base">
              <a:spcBef>
                <a:spcPts val="600"/>
              </a:spcBef>
              <a:spcAft>
                <a:spcPts val="600"/>
              </a:spcAft>
              <a:buClr>
                <a:schemeClr val="tx2"/>
              </a:buClr>
              <a:buSzPct val="90000"/>
            </a:pPr>
            <a:r>
              <a:rPr lang="es-419" sz="1600">
                <a:solidFill>
                  <a:srgbClr val="000000"/>
                </a:solidFill>
              </a:rPr>
              <a:t>Los routers inalámbricos sirven de la siguiente manera:</a:t>
            </a:r>
          </a:p>
          <a:p>
            <a:pPr marL="73085" lvl="1" indent="0" rtl="0">
              <a:spcAft>
                <a:spcPts val="600"/>
              </a:spcAft>
              <a:buSzPct val="90000"/>
            </a:pPr>
            <a:r>
              <a:rPr lang="es-419" b="1">
                <a:solidFill>
                  <a:srgbClr val="000000"/>
                </a:solidFill>
              </a:rPr>
              <a:t>Punto de acceso </a:t>
            </a:r>
            <a:r>
              <a:rPr lang="es-419">
                <a:solidFill>
                  <a:srgbClr val="000000"/>
                </a:solidFill>
              </a:rPr>
              <a:t>– Para proporcionar acceso por cables</a:t>
            </a:r>
          </a:p>
          <a:p>
            <a:pPr marL="73085" lvl="1" indent="0" rtl="0">
              <a:spcAft>
                <a:spcPts val="600"/>
              </a:spcAft>
              <a:buSzPct val="90000"/>
            </a:pPr>
            <a:r>
              <a:rPr lang="es-419" b="1">
                <a:solidFill>
                  <a:srgbClr val="000000"/>
                </a:solidFill>
              </a:rPr>
              <a:t>Switch </a:t>
            </a:r>
            <a:r>
              <a:rPr lang="es-419">
                <a:solidFill>
                  <a:srgbClr val="000000"/>
                </a:solidFill>
              </a:rPr>
              <a:t>– Para interconectar dispositivos cableados</a:t>
            </a:r>
          </a:p>
          <a:p>
            <a:pPr marL="73085" lvl="1" indent="0" rtl="0">
              <a:spcAft>
                <a:spcPts val="600"/>
              </a:spcAft>
              <a:buSzPct val="90000"/>
            </a:pPr>
            <a:r>
              <a:rPr lang="es-419" b="1">
                <a:solidFill>
                  <a:srgbClr val="000000"/>
                </a:solidFill>
              </a:rPr>
              <a:t>Router </a:t>
            </a:r>
            <a:r>
              <a:rPr lang="es-419">
                <a:solidFill>
                  <a:srgbClr val="000000"/>
                </a:solidFill>
              </a:rPr>
              <a:t>- Para proporcionar una puerta de enlace predeterminada a otras redes e Internet</a:t>
            </a:r>
          </a:p>
          <a:p>
            <a:pPr marL="0" indent="0" algn="l" defTabSz="684213" fontAlgn="base">
              <a:spcBef>
                <a:spcPts val="600"/>
              </a:spcBef>
              <a:spcAft>
                <a:spcPts val="600"/>
              </a:spcAft>
              <a:buClr>
                <a:schemeClr val="tx2"/>
              </a:buClr>
              <a:buSzPct val="90000"/>
            </a:pPr>
            <a:endParaRPr lang="en-US" sz="1600" dirty="0">
              <a:solidFill>
                <a:srgbClr val="000000"/>
              </a:solidFill>
            </a:endParaRP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5" name="Picture 4">
            <a:extLst>
              <a:ext uri="{FF2B5EF4-FFF2-40B4-BE49-F238E27FC236}">
                <a16:creationId xmlns="" xmlns:c="http://schemas.openxmlformats.org/drawingml/2006/chart" xmlns:c15="http://schemas.microsoft.com/office/drawing/2012/chart" xmlns:a16="http://schemas.microsoft.com/office/drawing/2014/main" id="{35A8C0D2-BFDB-4636-B2AA-80305C85BC0A}"/>
              </a:ext>
            </a:extLst>
          </p:cNvPr>
          <p:cNvPicPr>
            <a:picLocks noChangeAspect="1"/>
          </p:cNvPicPr>
          <p:nvPr/>
        </p:nvPicPr>
        <p:blipFill>
          <a:blip r:embed="rId3"/>
          <a:stretch>
            <a:fillRect/>
          </a:stretch>
        </p:blipFill>
        <p:spPr>
          <a:xfrm flipH="1">
            <a:off x="5454085" y="1624012"/>
            <a:ext cx="2891403" cy="1895475"/>
          </a:xfrm>
          <a:prstGeom prst="rect">
            <a:avLst/>
          </a:prstGeom>
        </p:spPr>
      </p:pic>
    </p:spTree>
    <p:extLst>
      <p:ext uri="{BB962C8B-B14F-4D97-AF65-F5344CB8AC3E}">
        <p14:creationId xmlns:p14="http://schemas.microsoft.com/office/powerpoint/2010/main" val="630816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c="http://schemas.openxmlformats.org/drawingml/2006/chart" xmlns:c15="http://schemas.microsoft.com/office/drawing/2012/chart"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Componentes WLAN</a:t>
            </a:r>
            <a:r>
              <a:rPr lang="en-US" dirty="0"/>
              <a:t/>
            </a:r>
            <a:br>
              <a:rPr lang="en-US" dirty="0"/>
            </a:br>
            <a:r>
              <a:rPr lang="es-419" sz="2400"/>
              <a:t>Punto de acceso inalámbrico</a:t>
            </a:r>
          </a:p>
        </p:txBody>
      </p:sp>
      <p:sp>
        <p:nvSpPr>
          <p:cNvPr id="6" name="Content Placeholder 3">
            <a:extLst>
              <a:ext uri="{FF2B5EF4-FFF2-40B4-BE49-F238E27FC236}">
                <a16:creationId xmlns="" xmlns:c="http://schemas.openxmlformats.org/drawingml/2006/chart" xmlns:c15="http://schemas.microsoft.com/office/drawing/2012/chart" xmlns:a16="http://schemas.microsoft.com/office/drawing/2014/main" id="{4003F5F5-7654-47FE-8245-0FE364DE3A10}"/>
              </a:ext>
            </a:extLst>
          </p:cNvPr>
          <p:cNvSpPr>
            <a:spLocks noGrp="1"/>
          </p:cNvSpPr>
          <p:nvPr>
            <p:ph idx="1"/>
          </p:nvPr>
        </p:nvSpPr>
        <p:spPr>
          <a:xfrm>
            <a:off x="431800" y="1035050"/>
            <a:ext cx="4140200" cy="3073400"/>
          </a:xfrm>
        </p:spPr>
        <p:txBody>
          <a:bodyPr/>
          <a:lstStyle/>
          <a:p>
            <a:pPr marL="0" indent="0" algn="l" defTabSz="684213" rtl="0" fontAlgn="base">
              <a:spcBef>
                <a:spcPts val="600"/>
              </a:spcBef>
              <a:spcAft>
                <a:spcPts val="600"/>
              </a:spcAft>
              <a:buClr>
                <a:schemeClr val="tx2"/>
              </a:buClr>
              <a:buSzPct val="90000"/>
            </a:pPr>
            <a:r>
              <a:rPr lang="es-419" sz="1600">
                <a:solidFill>
                  <a:srgbClr val="000000"/>
                </a:solidFill>
              </a:rPr>
              <a:t>Los clientes inalámbricos usan su NIC inalámbrica para descubrir puntos de acceso cercanos (APs).</a:t>
            </a:r>
          </a:p>
          <a:p>
            <a:pPr marL="0" indent="0" algn="l" defTabSz="684213" rtl="0" fontAlgn="base">
              <a:spcBef>
                <a:spcPts val="600"/>
              </a:spcBef>
              <a:spcAft>
                <a:spcPts val="600"/>
              </a:spcAft>
              <a:buClr>
                <a:schemeClr val="tx2"/>
              </a:buClr>
              <a:buSzPct val="90000"/>
            </a:pPr>
            <a:r>
              <a:rPr lang="es-419" sz="1600">
                <a:solidFill>
                  <a:srgbClr val="000000"/>
                </a:solidFill>
              </a:rPr>
              <a:t>Los clientes luego intentan asociarse y autenticarse con un AP.</a:t>
            </a:r>
          </a:p>
          <a:p>
            <a:pPr marL="0" indent="0" algn="l" defTabSz="684213" rtl="0" fontAlgn="base">
              <a:spcBef>
                <a:spcPts val="600"/>
              </a:spcBef>
              <a:spcAft>
                <a:spcPts val="600"/>
              </a:spcAft>
              <a:buClr>
                <a:schemeClr val="tx2"/>
              </a:buClr>
              <a:buSzPct val="90000"/>
            </a:pPr>
            <a:r>
              <a:rPr lang="es-419" sz="1600">
                <a:solidFill>
                  <a:srgbClr val="000000"/>
                </a:solidFill>
              </a:rPr>
              <a:t>Después de la autenticación, los usuarios inalámbricos tienen acceso a los recursos de la red.</a:t>
            </a: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2" name="Picture 1">
            <a:extLst>
              <a:ext uri="{FF2B5EF4-FFF2-40B4-BE49-F238E27FC236}">
                <a16:creationId xmlns="" xmlns:c="http://schemas.openxmlformats.org/drawingml/2006/chart" xmlns:c15="http://schemas.microsoft.com/office/drawing/2012/chart" xmlns:a16="http://schemas.microsoft.com/office/drawing/2014/main" id="{729FB420-8A3E-4E9B-88B2-6BEE25FE1B95}"/>
              </a:ext>
            </a:extLst>
          </p:cNvPr>
          <p:cNvPicPr>
            <a:picLocks noChangeAspect="1"/>
          </p:cNvPicPr>
          <p:nvPr/>
        </p:nvPicPr>
        <p:blipFill>
          <a:blip r:embed="rId3"/>
          <a:stretch>
            <a:fillRect/>
          </a:stretch>
        </p:blipFill>
        <p:spPr>
          <a:xfrm>
            <a:off x="5331919" y="1035050"/>
            <a:ext cx="3259954" cy="2286000"/>
          </a:xfrm>
          <a:prstGeom prst="rect">
            <a:avLst/>
          </a:prstGeom>
        </p:spPr>
      </p:pic>
      <p:sp>
        <p:nvSpPr>
          <p:cNvPr id="7" name="Rectangle 6">
            <a:extLst>
              <a:ext uri="{FF2B5EF4-FFF2-40B4-BE49-F238E27FC236}">
                <a16:creationId xmlns="" xmlns:c="http://schemas.openxmlformats.org/drawingml/2006/chart" xmlns:c15="http://schemas.microsoft.com/office/drawing/2012/chart" xmlns:a16="http://schemas.microsoft.com/office/drawing/2014/main" id="{6894DCB4-3AD6-48A0-AF26-0058899C8C3E}"/>
              </a:ext>
            </a:extLst>
          </p:cNvPr>
          <p:cNvSpPr/>
          <p:nvPr/>
        </p:nvSpPr>
        <p:spPr>
          <a:xfrm>
            <a:off x="5766811" y="3321050"/>
            <a:ext cx="2578677" cy="307777"/>
          </a:xfrm>
          <a:prstGeom prst="rect">
            <a:avLst/>
          </a:prstGeom>
        </p:spPr>
        <p:txBody>
          <a:bodyPr wrap="square">
            <a:spAutoFit/>
          </a:bodyPr>
          <a:lstStyle/>
          <a:p>
            <a:pPr rtl="0"/>
            <a:r>
              <a:rPr lang="es-419" sz="1400">
                <a:solidFill>
                  <a:srgbClr val="000000"/>
                </a:solidFill>
                <a:latin typeface="CiscoSans"/>
              </a:rPr>
              <a:t>Puntos de acceso Cisco Meraki Go</a:t>
            </a:r>
          </a:p>
        </p:txBody>
      </p:sp>
    </p:spTree>
    <p:extLst>
      <p:ext uri="{BB962C8B-B14F-4D97-AF65-F5344CB8AC3E}">
        <p14:creationId xmlns:p14="http://schemas.microsoft.com/office/powerpoint/2010/main" val="4023165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c="http://schemas.openxmlformats.org/drawingml/2006/chart" xmlns:c15="http://schemas.microsoft.com/office/drawing/2012/chart"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Componentes WLAN</a:t>
            </a:r>
            <a:r>
              <a:rPr lang="en-US" dirty="0"/>
              <a:t/>
            </a:r>
            <a:br>
              <a:rPr lang="en-US" dirty="0"/>
            </a:br>
            <a:r>
              <a:rPr lang="es-419" sz="2400"/>
              <a:t>Categorías AP</a:t>
            </a:r>
          </a:p>
        </p:txBody>
      </p:sp>
      <p:sp>
        <p:nvSpPr>
          <p:cNvPr id="6" name="Content Placeholder 3">
            <a:extLst>
              <a:ext uri="{FF2B5EF4-FFF2-40B4-BE49-F238E27FC236}">
                <a16:creationId xmlns="" xmlns:c="http://schemas.openxmlformats.org/drawingml/2006/chart" xmlns:c15="http://schemas.microsoft.com/office/drawing/2012/chart" xmlns:a16="http://schemas.microsoft.com/office/drawing/2014/main" id="{4003F5F5-7654-47FE-8245-0FE364DE3A10}"/>
              </a:ext>
            </a:extLst>
          </p:cNvPr>
          <p:cNvSpPr>
            <a:spLocks noGrp="1"/>
          </p:cNvSpPr>
          <p:nvPr>
            <p:ph idx="1"/>
          </p:nvPr>
        </p:nvSpPr>
        <p:spPr>
          <a:xfrm>
            <a:off x="472336" y="771735"/>
            <a:ext cx="4264024" cy="3866617"/>
          </a:xfrm>
        </p:spPr>
        <p:txBody>
          <a:bodyPr/>
          <a:lstStyle/>
          <a:p>
            <a:pPr marL="0" indent="0" algn="l" rtl="0"/>
            <a:r>
              <a:rPr lang="es-419" sz="1600">
                <a:solidFill>
                  <a:srgbClr val="000000"/>
                </a:solidFill>
              </a:rPr>
              <a:t>Los AP se pueden categorizar como AP autónomos o AP basados en controladores. </a:t>
            </a:r>
          </a:p>
          <a:p>
            <a:pPr marL="415985" lvl="1" indent="-342900" rtl="0">
              <a:buFont typeface="Arial" panose="020B0604020202020204" pitchFamily="34" charset="0"/>
              <a:buChar char="•"/>
            </a:pPr>
            <a:r>
              <a:rPr lang="es-419" sz="1600" b="1">
                <a:solidFill>
                  <a:srgbClr val="000000"/>
                </a:solidFill>
              </a:rPr>
              <a:t>AP autónomos </a:t>
            </a:r>
            <a:r>
              <a:rPr lang="es-419" sz="1600">
                <a:solidFill>
                  <a:srgbClr val="000000"/>
                </a:solidFill>
              </a:rPr>
              <a:t>– Dispositivos independientes configurados a través de una interfaz de línea de comandos o GUI. Cada AP autónomo actúa independientemente de los demás y es configurado y administrado manualmente por un administrador.</a:t>
            </a:r>
          </a:p>
          <a:p>
            <a:pPr marL="415985" lvl="1" indent="-342900" rtl="0">
              <a:buFont typeface="Arial" panose="020B0604020202020204" pitchFamily="34" charset="0"/>
              <a:buChar char="•"/>
            </a:pPr>
            <a:r>
              <a:rPr lang="es-419" sz="1600" b="1">
                <a:solidFill>
                  <a:srgbClr val="000000"/>
                </a:solidFill>
              </a:rPr>
              <a:t>APs basados en controlador </a:t>
            </a:r>
            <a:r>
              <a:rPr lang="es-419" sz="1600">
                <a:solidFill>
                  <a:srgbClr val="000000"/>
                </a:solidFill>
              </a:rPr>
              <a:t>– También conocidos como AP ligeros (LAPs). Utilice el Protocolo de punto de acceso ligero (LWAPP) para comunicarse con un controlador LWAN (WLC). Cada LAP es configurado y administrado automáticamente por el WLC.</a:t>
            </a:r>
          </a:p>
          <a:p>
            <a:pPr marL="0" indent="0" algn="l"/>
            <a:endParaRPr lang="en-US" sz="1600"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4" name="Picture 3">
            <a:extLst>
              <a:ext uri="{FF2B5EF4-FFF2-40B4-BE49-F238E27FC236}">
                <a16:creationId xmlns="" xmlns:c="http://schemas.openxmlformats.org/drawingml/2006/chart" xmlns:c15="http://schemas.microsoft.com/office/drawing/2012/chart" xmlns:a16="http://schemas.microsoft.com/office/drawing/2014/main" id="{0E774174-7E9B-4BEF-ADFE-30B8BDEB171C}"/>
              </a:ext>
            </a:extLst>
          </p:cNvPr>
          <p:cNvPicPr>
            <a:picLocks noChangeAspect="1"/>
          </p:cNvPicPr>
          <p:nvPr/>
        </p:nvPicPr>
        <p:blipFill>
          <a:blip r:embed="rId3"/>
          <a:stretch>
            <a:fillRect/>
          </a:stretch>
        </p:blipFill>
        <p:spPr>
          <a:xfrm>
            <a:off x="5440255" y="731837"/>
            <a:ext cx="2435439" cy="1893890"/>
          </a:xfrm>
          <a:prstGeom prst="rect">
            <a:avLst/>
          </a:prstGeom>
          <a:ln>
            <a:solidFill>
              <a:srgbClr val="000000"/>
            </a:solidFill>
          </a:ln>
        </p:spPr>
      </p:pic>
      <p:pic>
        <p:nvPicPr>
          <p:cNvPr id="2" name="Picture 1">
            <a:extLst>
              <a:ext uri="{FF2B5EF4-FFF2-40B4-BE49-F238E27FC236}">
                <a16:creationId xmlns="" xmlns:c="http://schemas.openxmlformats.org/drawingml/2006/chart" xmlns:c15="http://schemas.microsoft.com/office/drawing/2012/chart" xmlns:a16="http://schemas.microsoft.com/office/drawing/2014/main" id="{49A5A1C4-9C15-459C-9605-9788B3C5712B}"/>
              </a:ext>
            </a:extLst>
          </p:cNvPr>
          <p:cNvPicPr>
            <a:picLocks noChangeAspect="1"/>
          </p:cNvPicPr>
          <p:nvPr/>
        </p:nvPicPr>
        <p:blipFill>
          <a:blip r:embed="rId4"/>
          <a:stretch>
            <a:fillRect/>
          </a:stretch>
        </p:blipFill>
        <p:spPr>
          <a:xfrm>
            <a:off x="5324475" y="2876815"/>
            <a:ext cx="2667000" cy="1761537"/>
          </a:xfrm>
          <a:prstGeom prst="rect">
            <a:avLst/>
          </a:prstGeom>
          <a:ln>
            <a:solidFill>
              <a:srgbClr val="000000"/>
            </a:solidFill>
          </a:ln>
        </p:spPr>
      </p:pic>
    </p:spTree>
    <p:extLst>
      <p:ext uri="{BB962C8B-B14F-4D97-AF65-F5344CB8AC3E}">
        <p14:creationId xmlns:p14="http://schemas.microsoft.com/office/powerpoint/2010/main" val="410665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c="http://schemas.openxmlformats.org/drawingml/2006/chart" xmlns:c15="http://schemas.microsoft.com/office/drawing/2012/chart"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Componentes WLAN</a:t>
            </a:r>
            <a:r>
              <a:rPr lang="en-US" dirty="0"/>
              <a:t/>
            </a:r>
            <a:br>
              <a:rPr lang="en-US" dirty="0"/>
            </a:br>
            <a:r>
              <a:rPr lang="es-419" sz="2400"/>
              <a:t>Antenas Inalámbricas</a:t>
            </a:r>
          </a:p>
        </p:txBody>
      </p:sp>
      <p:sp>
        <p:nvSpPr>
          <p:cNvPr id="6" name="Content Placeholder 3">
            <a:extLst>
              <a:ext uri="{FF2B5EF4-FFF2-40B4-BE49-F238E27FC236}">
                <a16:creationId xmlns="" xmlns:c="http://schemas.openxmlformats.org/drawingml/2006/chart" xmlns:c15="http://schemas.microsoft.com/office/drawing/2012/chart" xmlns:a16="http://schemas.microsoft.com/office/drawing/2014/main" id="{4003F5F5-7654-47FE-8245-0FE364DE3A10}"/>
              </a:ext>
            </a:extLst>
          </p:cNvPr>
          <p:cNvSpPr>
            <a:spLocks noGrp="1"/>
          </p:cNvSpPr>
          <p:nvPr>
            <p:ph idx="1"/>
          </p:nvPr>
        </p:nvSpPr>
        <p:spPr>
          <a:xfrm>
            <a:off x="220133" y="943507"/>
            <a:ext cx="4475693" cy="3866617"/>
          </a:xfrm>
        </p:spPr>
        <p:txBody>
          <a:bodyPr/>
          <a:lstStyle/>
          <a:p>
            <a:pPr marL="0" indent="0" algn="l" rtl="0"/>
            <a:r>
              <a:rPr lang="es-419" sz="1800">
                <a:solidFill>
                  <a:srgbClr val="000000"/>
                </a:solidFill>
              </a:rPr>
              <a:t>Tipos de antenas externas:</a:t>
            </a:r>
          </a:p>
          <a:p>
            <a:pPr marL="415985" lvl="1" indent="-342900" rtl="0">
              <a:buFont typeface="Arial" panose="020B0604020202020204" pitchFamily="34" charset="0"/>
              <a:buChar char="•"/>
            </a:pPr>
            <a:r>
              <a:rPr lang="es-419" sz="1600" b="1">
                <a:solidFill>
                  <a:srgbClr val="000000"/>
                </a:solidFill>
              </a:rPr>
              <a:t>Omnidireccional</a:t>
            </a:r>
            <a:r>
              <a:rPr lang="es-419" sz="1600">
                <a:solidFill>
                  <a:srgbClr val="000000"/>
                </a:solidFill>
              </a:rPr>
              <a:t>– Proporcionan cobertura de 360 grados. Ideal en áreas de viviendas y oficinas.</a:t>
            </a:r>
          </a:p>
          <a:p>
            <a:pPr marL="415985" lvl="1" indent="-342900" rtl="0">
              <a:buFont typeface="Arial" panose="020B0604020202020204" pitchFamily="34" charset="0"/>
              <a:buChar char="•"/>
            </a:pPr>
            <a:r>
              <a:rPr lang="es-419" sz="1600" b="1">
                <a:solidFill>
                  <a:srgbClr val="000000"/>
                </a:solidFill>
              </a:rPr>
              <a:t>Direccional</a:t>
            </a:r>
            <a:r>
              <a:rPr lang="es-419" sz="1600">
                <a:solidFill>
                  <a:srgbClr val="000000"/>
                </a:solidFill>
              </a:rPr>
              <a:t>– Enfoca la señal de radio en una dirección específica. Ejemplos son el Yagi y el plato parabólico.</a:t>
            </a:r>
          </a:p>
          <a:p>
            <a:pPr marL="415985" lvl="1" indent="-342900" rtl="0">
              <a:buFont typeface="Arial" panose="020B0604020202020204" pitchFamily="34" charset="0"/>
              <a:buChar char="•"/>
            </a:pPr>
            <a:r>
              <a:rPr lang="es-419" sz="1600" b="1">
                <a:solidFill>
                  <a:srgbClr val="000000"/>
                </a:solidFill>
              </a:rPr>
              <a:t>Multiple Input Multiple Output (MIMO)</a:t>
            </a:r>
            <a:r>
              <a:rPr lang="es-419" sz="1600">
                <a:solidFill>
                  <a:srgbClr val="000000"/>
                </a:solidFill>
              </a:rPr>
              <a:t> – Utiliza múltiples antenas (hasta ocho) para aumentar el ancho de banda.</a:t>
            </a:r>
          </a:p>
          <a:p>
            <a:pPr marL="0" indent="0" algn="l"/>
            <a:endParaRPr lang="en-US" sz="1600" dirty="0">
              <a:solidFill>
                <a:srgbClr val="000000"/>
              </a:solidFill>
            </a:endParaRP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5" name="Picture 4">
            <a:extLst>
              <a:ext uri="{FF2B5EF4-FFF2-40B4-BE49-F238E27FC236}">
                <a16:creationId xmlns="" xmlns:c="http://schemas.openxmlformats.org/drawingml/2006/chart" xmlns:c15="http://schemas.microsoft.com/office/drawing/2012/chart" xmlns:a16="http://schemas.microsoft.com/office/drawing/2014/main" id="{4A89DA13-F944-4C7B-A3BB-782DF48E1B50}"/>
              </a:ext>
            </a:extLst>
          </p:cNvPr>
          <p:cNvPicPr>
            <a:picLocks noChangeAspect="1"/>
          </p:cNvPicPr>
          <p:nvPr/>
        </p:nvPicPr>
        <p:blipFill>
          <a:blip r:embed="rId3"/>
          <a:stretch>
            <a:fillRect/>
          </a:stretch>
        </p:blipFill>
        <p:spPr>
          <a:xfrm>
            <a:off x="5456112" y="731837"/>
            <a:ext cx="839258" cy="1258888"/>
          </a:xfrm>
          <a:prstGeom prst="rect">
            <a:avLst/>
          </a:prstGeom>
        </p:spPr>
      </p:pic>
      <p:pic>
        <p:nvPicPr>
          <p:cNvPr id="8" name="Picture 7">
            <a:extLst>
              <a:ext uri="{FF2B5EF4-FFF2-40B4-BE49-F238E27FC236}">
                <a16:creationId xmlns="" xmlns:c="http://schemas.openxmlformats.org/drawingml/2006/chart" xmlns:c15="http://schemas.microsoft.com/office/drawing/2012/chart" xmlns:a16="http://schemas.microsoft.com/office/drawing/2014/main" id="{D7D40741-58CE-4793-8B60-9D0E0BCA0793}"/>
              </a:ext>
            </a:extLst>
          </p:cNvPr>
          <p:cNvPicPr>
            <a:picLocks noChangeAspect="1"/>
          </p:cNvPicPr>
          <p:nvPr/>
        </p:nvPicPr>
        <p:blipFill>
          <a:blip r:embed="rId4"/>
          <a:stretch>
            <a:fillRect/>
          </a:stretch>
        </p:blipFill>
        <p:spPr>
          <a:xfrm>
            <a:off x="7055657" y="2105157"/>
            <a:ext cx="1656541" cy="933185"/>
          </a:xfrm>
          <a:prstGeom prst="rect">
            <a:avLst/>
          </a:prstGeom>
        </p:spPr>
      </p:pic>
      <p:pic>
        <p:nvPicPr>
          <p:cNvPr id="9" name="Picture 8">
            <a:extLst>
              <a:ext uri="{FF2B5EF4-FFF2-40B4-BE49-F238E27FC236}">
                <a16:creationId xmlns="" xmlns:c="http://schemas.openxmlformats.org/drawingml/2006/chart" xmlns:c15="http://schemas.microsoft.com/office/drawing/2012/chart" xmlns:a16="http://schemas.microsoft.com/office/drawing/2014/main" id="{63BEDC29-4FDC-4633-974E-A9296C1D71D9}"/>
              </a:ext>
            </a:extLst>
          </p:cNvPr>
          <p:cNvPicPr>
            <a:picLocks noChangeAspect="1"/>
          </p:cNvPicPr>
          <p:nvPr/>
        </p:nvPicPr>
        <p:blipFill>
          <a:blip r:embed="rId5"/>
          <a:stretch>
            <a:fillRect/>
          </a:stretch>
        </p:blipFill>
        <p:spPr>
          <a:xfrm flipH="1">
            <a:off x="5133974" y="3287713"/>
            <a:ext cx="1685925" cy="1123950"/>
          </a:xfrm>
          <a:prstGeom prst="rect">
            <a:avLst/>
          </a:prstGeom>
        </p:spPr>
      </p:pic>
    </p:spTree>
    <p:extLst>
      <p:ext uri="{BB962C8B-B14F-4D97-AF65-F5344CB8AC3E}">
        <p14:creationId xmlns:p14="http://schemas.microsoft.com/office/powerpoint/2010/main" val="2406055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rtl="0"/>
            <a:r>
              <a:rPr lang="es-419">
                <a:solidFill>
                  <a:schemeClr val="accent5">
                    <a:lumMod val="40000"/>
                    <a:lumOff val="60000"/>
                  </a:schemeClr>
                </a:solidFill>
              </a:rPr>
              <a:t>12.3 – Funcionamiento de la WLAN</a:t>
            </a:r>
          </a:p>
        </p:txBody>
      </p:sp>
    </p:spTree>
    <p:custDataLst>
      <p:tags r:id="rId1"/>
    </p:custDataLst>
    <p:extLst>
      <p:ext uri="{BB962C8B-B14F-4D97-AF65-F5344CB8AC3E}">
        <p14:creationId xmlns:p14="http://schemas.microsoft.com/office/powerpoint/2010/main" val="473391011"/>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c="http://schemas.openxmlformats.org/drawingml/2006/chart" xmlns:c15="http://schemas.microsoft.com/office/drawing/2012/chart"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Funcionamiento de la WLAN</a:t>
            </a:r>
            <a:r>
              <a:rPr lang="en-US" dirty="0"/>
              <a:t/>
            </a:r>
            <a:br>
              <a:rPr lang="en-US" dirty="0"/>
            </a:br>
            <a:r>
              <a:rPr lang="es-419" sz="2400"/>
              <a:t>Video – Funcionamiento de la WLAN</a:t>
            </a:r>
          </a:p>
        </p:txBody>
      </p:sp>
      <p:sp>
        <p:nvSpPr>
          <p:cNvPr id="6" name="Content Placeholder 3">
            <a:extLst>
              <a:ext uri="{FF2B5EF4-FFF2-40B4-BE49-F238E27FC236}">
                <a16:creationId xmlns="" xmlns:c="http://schemas.openxmlformats.org/drawingml/2006/chart" xmlns:c15="http://schemas.microsoft.com/office/drawing/2012/chart" xmlns:a16="http://schemas.microsoft.com/office/drawing/2014/main" id="{4003F5F5-7654-47FE-8245-0FE364DE3A10}"/>
              </a:ext>
            </a:extLst>
          </p:cNvPr>
          <p:cNvSpPr>
            <a:spLocks noGrp="1"/>
          </p:cNvSpPr>
          <p:nvPr>
            <p:ph idx="1"/>
          </p:nvPr>
        </p:nvSpPr>
        <p:spPr>
          <a:xfrm>
            <a:off x="431800" y="731837"/>
            <a:ext cx="8280400" cy="3073400"/>
          </a:xfrm>
        </p:spPr>
        <p:txBody>
          <a:bodyPr/>
          <a:lstStyle/>
          <a:p>
            <a:pPr marL="0" indent="0" algn="l" defTabSz="684213" rtl="0" fontAlgn="base">
              <a:spcBef>
                <a:spcPts val="600"/>
              </a:spcBef>
              <a:spcAft>
                <a:spcPts val="600"/>
              </a:spcAft>
              <a:buClr>
                <a:schemeClr val="tx2"/>
              </a:buClr>
              <a:buSzPct val="90000"/>
            </a:pPr>
            <a:r>
              <a:rPr lang="es-419" sz="1800">
                <a:solidFill>
                  <a:srgbClr val="000000"/>
                </a:solidFill>
              </a:rPr>
              <a:t>Este video cubrirá lo siguiente: </a:t>
            </a:r>
          </a:p>
          <a:p>
            <a:pPr marL="285750" indent="-285750" algn="l" defTabSz="684213" rtl="0" fontAlgn="base">
              <a:spcBef>
                <a:spcPts val="0"/>
              </a:spcBef>
              <a:buClr>
                <a:schemeClr val="tx2"/>
              </a:buClr>
              <a:buSzPct val="90000"/>
              <a:buFont typeface="Arial" panose="020B0604020202020204" pitchFamily="34" charset="0"/>
              <a:buChar char="•"/>
            </a:pPr>
            <a:r>
              <a:rPr lang="es-419" sz="1800">
                <a:solidFill>
                  <a:srgbClr val="000000"/>
                </a:solidFill>
              </a:rPr>
              <a:t>Modo infraestructura</a:t>
            </a:r>
          </a:p>
          <a:p>
            <a:pPr marL="285750" indent="-285750" algn="l" defTabSz="684213" rtl="0" fontAlgn="base">
              <a:spcBef>
                <a:spcPts val="0"/>
              </a:spcBef>
              <a:buClr>
                <a:schemeClr val="tx2"/>
              </a:buClr>
              <a:buSzPct val="90000"/>
              <a:buFont typeface="Arial" panose="020B0604020202020204" pitchFamily="34" charset="0"/>
              <a:buChar char="•"/>
            </a:pPr>
            <a:r>
              <a:rPr lang="es-419" sz="1800">
                <a:solidFill>
                  <a:srgbClr val="000000"/>
                </a:solidFill>
              </a:rPr>
              <a:t>Modo ad hoc</a:t>
            </a:r>
          </a:p>
          <a:p>
            <a:pPr marL="285750" indent="-285750" algn="l" defTabSz="684213" rtl="0" fontAlgn="base">
              <a:spcBef>
                <a:spcPts val="0"/>
              </a:spcBef>
              <a:buClr>
                <a:schemeClr val="tx2"/>
              </a:buClr>
              <a:buSzPct val="90000"/>
              <a:buFont typeface="Arial" panose="020B0604020202020204" pitchFamily="34" charset="0"/>
              <a:buChar char="•"/>
            </a:pPr>
            <a:r>
              <a:rPr lang="es-419" sz="1800">
                <a:solidFill>
                  <a:srgbClr val="000000"/>
                </a:solidFill>
              </a:rPr>
              <a:t>Anclaje a red</a:t>
            </a:r>
          </a:p>
          <a:p>
            <a:pPr marL="285750" indent="-285750" algn="l" defTabSz="684213" rtl="0" fontAlgn="base">
              <a:spcBef>
                <a:spcPts val="0"/>
              </a:spcBef>
              <a:buClr>
                <a:schemeClr val="tx2"/>
              </a:buClr>
              <a:buSzPct val="90000"/>
              <a:buFont typeface="Arial" panose="020B0604020202020204" pitchFamily="34" charset="0"/>
              <a:buChar char="•"/>
            </a:pPr>
            <a:r>
              <a:rPr lang="es-419" sz="1800">
                <a:solidFill>
                  <a:srgbClr val="000000"/>
                </a:solidFill>
              </a:rPr>
              <a:t>Conjunto de servicios básicos (BSS)</a:t>
            </a:r>
          </a:p>
          <a:p>
            <a:pPr marL="285750" indent="-285750" algn="l" defTabSz="684213" rtl="0" fontAlgn="base">
              <a:spcBef>
                <a:spcPts val="0"/>
              </a:spcBef>
              <a:buClr>
                <a:schemeClr val="tx2"/>
              </a:buClr>
              <a:buSzPct val="90000"/>
              <a:buFont typeface="Arial" panose="020B0604020202020204" pitchFamily="34" charset="0"/>
              <a:buChar char="•"/>
            </a:pPr>
            <a:r>
              <a:rPr lang="es-419" sz="1800">
                <a:solidFill>
                  <a:srgbClr val="000000"/>
                </a:solidFill>
              </a:rPr>
              <a:t>Conjunto de servicios extendidos (ESS)</a:t>
            </a:r>
          </a:p>
          <a:p>
            <a:pPr marL="285750" indent="-285750" algn="l" defTabSz="684213" rtl="0" fontAlgn="base">
              <a:spcBef>
                <a:spcPts val="0"/>
              </a:spcBef>
              <a:buClr>
                <a:schemeClr val="tx2"/>
              </a:buClr>
              <a:buSzPct val="90000"/>
              <a:buFont typeface="Arial" panose="020B0604020202020204" pitchFamily="34" charset="0"/>
              <a:buChar char="•"/>
            </a:pPr>
            <a:r>
              <a:rPr lang="es-419" sz="1800">
                <a:solidFill>
                  <a:srgbClr val="000000"/>
                </a:solidFill>
              </a:rPr>
              <a:t>802.11 Estructura del Frame</a:t>
            </a:r>
          </a:p>
          <a:p>
            <a:pPr marL="285750" indent="-285750" algn="l" defTabSz="684213" rtl="0" fontAlgn="base">
              <a:spcBef>
                <a:spcPts val="0"/>
              </a:spcBef>
              <a:buClr>
                <a:schemeClr val="tx2"/>
              </a:buClr>
              <a:buSzPct val="90000"/>
              <a:buFont typeface="Arial" panose="020B0604020202020204" pitchFamily="34" charset="0"/>
              <a:buChar char="•"/>
            </a:pPr>
            <a:r>
              <a:rPr lang="es-419" sz="1800">
                <a:solidFill>
                  <a:srgbClr val="000000"/>
                </a:solidFill>
              </a:rPr>
              <a:t>Acceso múltiple por detección de portadora con prevención de colisiones (Carrier Sense Multiple Access Collision Avoidance, CSMA/CA)</a:t>
            </a:r>
          </a:p>
          <a:p>
            <a:pPr marL="285750" indent="-285750" algn="l" defTabSz="684213" rtl="0" fontAlgn="base">
              <a:spcBef>
                <a:spcPts val="0"/>
              </a:spcBef>
              <a:buClr>
                <a:schemeClr val="tx2"/>
              </a:buClr>
              <a:buSzPct val="90000"/>
              <a:buFont typeface="Arial" panose="020B0604020202020204" pitchFamily="34" charset="0"/>
              <a:buChar char="•"/>
            </a:pPr>
            <a:r>
              <a:rPr lang="es-419" sz="1800">
                <a:solidFill>
                  <a:srgbClr val="000000"/>
                </a:solidFill>
              </a:rPr>
              <a:t>Asociación del cliente AP inalámbrico</a:t>
            </a:r>
          </a:p>
          <a:p>
            <a:pPr marL="285750" indent="-285750" algn="l" defTabSz="684213" rtl="0" fontAlgn="base">
              <a:spcBef>
                <a:spcPts val="0"/>
              </a:spcBef>
              <a:buClr>
                <a:schemeClr val="tx2"/>
              </a:buClr>
              <a:buSzPct val="90000"/>
              <a:buFont typeface="Arial" panose="020B0604020202020204" pitchFamily="34" charset="0"/>
              <a:buChar char="•"/>
            </a:pPr>
            <a:r>
              <a:rPr lang="es-419" sz="1800">
                <a:solidFill>
                  <a:srgbClr val="000000"/>
                </a:solidFill>
              </a:rPr>
              <a:t>Modo de Entrega Pasiva y Activa</a:t>
            </a:r>
          </a:p>
          <a:p>
            <a:pPr marL="342900" indent="-342900" algn="l">
              <a:buFont typeface="Arial" panose="020B0604020202020204" pitchFamily="34" charset="0"/>
              <a:buChar char="•"/>
            </a:pPr>
            <a:endParaRPr lang="en-US" sz="1600"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156796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rtl="0" eaLnBrk="1" hangingPunct="1"/>
            <a:r>
              <a:rPr lang="es-419"/>
              <a:t>Objetivos del Módulo</a:t>
            </a:r>
          </a:p>
        </p:txBody>
      </p:sp>
      <p:sp>
        <p:nvSpPr>
          <p:cNvPr id="3" name="Rectangle 1">
            <a:extLst>
              <a:ext uri="{FF2B5EF4-FFF2-40B4-BE49-F238E27FC236}">
                <a16:creationId xmlns="" xmlns:c="http://schemas.openxmlformats.org/drawingml/2006/chart" xmlns:c15="http://schemas.microsoft.com/office/drawing/2012/chart" xmlns:a16="http://schemas.microsoft.com/office/drawing/2014/main" id="{B5758CB9-E7D6-4639-ACDC-3F86DC2D2F72}"/>
              </a:ext>
            </a:extLst>
          </p:cNvPr>
          <p:cNvSpPr>
            <a:spLocks noChangeArrowheads="1"/>
          </p:cNvSpPr>
          <p:nvPr/>
        </p:nvSpPr>
        <p:spPr bwMode="auto">
          <a:xfrm>
            <a:off x="364511" y="821755"/>
            <a:ext cx="8012573"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419" sz="1600" b="1"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Título del módulo: </a:t>
            </a:r>
            <a:r>
              <a:rPr kumimoji="0" lang="es-419" sz="1600" b="0"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Conceptos de WLAN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419" sz="1600" b="1"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Objetivo del módulo</a:t>
            </a:r>
            <a:r>
              <a:rPr kumimoji="0" lang="es-419" sz="1600" b="0"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 Explivar cómo las WLAN habilitan la conectividad de red</a:t>
            </a:r>
            <a:r>
              <a:rPr kumimoji="0" lang="es-419" sz="12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5" name="Table 4">
            <a:extLst>
              <a:ext uri="{FF2B5EF4-FFF2-40B4-BE49-F238E27FC236}">
                <a16:creationId xmlns="" xmlns:c="http://schemas.openxmlformats.org/drawingml/2006/chart" xmlns:c15="http://schemas.microsoft.com/office/drawing/2012/chart" xmlns:a16="http://schemas.microsoft.com/office/drawing/2014/main" id="{455F2CA0-8AB1-46F5-A42B-3D4DECC8AA64}"/>
              </a:ext>
            </a:extLst>
          </p:cNvPr>
          <p:cNvGraphicFramePr>
            <a:graphicFrameLocks noGrp="1"/>
          </p:cNvGraphicFramePr>
          <p:nvPr>
            <p:extLst>
              <p:ext uri="{D42A27DB-BD31-4B8C-83A1-F6EECF244321}">
                <p14:modId xmlns:p14="http://schemas.microsoft.com/office/powerpoint/2010/main" val="3704738332"/>
              </p:ext>
            </p:extLst>
          </p:nvPr>
        </p:nvGraphicFramePr>
        <p:xfrm>
          <a:off x="690111" y="2043315"/>
          <a:ext cx="7456362" cy="2349506"/>
        </p:xfrm>
        <a:graphic>
          <a:graphicData uri="http://schemas.openxmlformats.org/drawingml/2006/table">
            <a:tbl>
              <a:tblPr firstRow="1" firstCol="1" bandRow="1">
                <a:tableStyleId>{5C22544A-7EE6-4342-B048-85BDC9FD1C3A}</a:tableStyleId>
              </a:tblPr>
              <a:tblGrid>
                <a:gridCol w="2676176">
                  <a:extLst>
                    <a:ext uri="{9D8B030D-6E8A-4147-A177-3AD203B41FA5}">
                      <a16:colId xmlns="" xmlns:c="http://schemas.openxmlformats.org/drawingml/2006/chart" xmlns:c15="http://schemas.microsoft.com/office/drawing/2012/chart" xmlns:a16="http://schemas.microsoft.com/office/drawing/2014/main" val="1523797708"/>
                    </a:ext>
                  </a:extLst>
                </a:gridCol>
                <a:gridCol w="4780186">
                  <a:extLst>
                    <a:ext uri="{9D8B030D-6E8A-4147-A177-3AD203B41FA5}">
                      <a16:colId xmlns="" xmlns:c="http://schemas.openxmlformats.org/drawingml/2006/chart" xmlns:c15="http://schemas.microsoft.com/office/drawing/2012/chart" xmlns:a16="http://schemas.microsoft.com/office/drawing/2014/main" val="2750207184"/>
                    </a:ext>
                  </a:extLst>
                </a:gridCol>
              </a:tblGrid>
              <a:tr h="134479">
                <a:tc>
                  <a:txBody>
                    <a:bodyPr/>
                    <a:lstStyle/>
                    <a:p>
                      <a:pPr marL="0" marR="0" rtl="0">
                        <a:lnSpc>
                          <a:spcPct val="107000"/>
                        </a:lnSpc>
                        <a:spcBef>
                          <a:spcPts val="0"/>
                        </a:spcBef>
                        <a:spcAft>
                          <a:spcPts val="0"/>
                        </a:spcAft>
                      </a:pPr>
                      <a:r>
                        <a:rPr lang="es-419" sz="1050">
                          <a:effectLst/>
                        </a:rPr>
                        <a:t>Título del Tema</a:t>
                      </a:r>
                    </a:p>
                  </a:txBody>
                  <a:tcPr marL="68580" marR="68580" marT="0" marB="0"/>
                </a:tc>
                <a:tc>
                  <a:txBody>
                    <a:bodyPr/>
                    <a:lstStyle/>
                    <a:p>
                      <a:pPr marL="0" marR="0" rtl="0">
                        <a:lnSpc>
                          <a:spcPct val="107000"/>
                        </a:lnSpc>
                        <a:spcBef>
                          <a:spcPts val="0"/>
                        </a:spcBef>
                        <a:spcAft>
                          <a:spcPts val="0"/>
                        </a:spcAft>
                      </a:pPr>
                      <a:r>
                        <a:rPr lang="es-419" sz="1050">
                          <a:effectLst/>
                        </a:rPr>
                        <a:t>Objetivo del Tema</a:t>
                      </a:r>
                    </a:p>
                  </a:txBody>
                  <a:tcPr marL="68580" marR="68580" marT="0" marB="0"/>
                </a:tc>
                <a:extLst>
                  <a:ext uri="{0D108BD9-81ED-4DB2-BD59-A6C34878D82A}">
                    <a16:rowId xmlns="" xmlns:c="http://schemas.openxmlformats.org/drawingml/2006/chart" xmlns:c15="http://schemas.microsoft.com/office/drawing/2012/chart" xmlns:a16="http://schemas.microsoft.com/office/drawing/2014/main" val="1874061904"/>
                  </a:ext>
                </a:extLst>
              </a:tr>
              <a:tr h="333554">
                <a:tc>
                  <a:txBody>
                    <a:bodyPr/>
                    <a:lstStyle/>
                    <a:p>
                      <a:pPr rtl="0" fontAlgn="ctr"/>
                      <a:r>
                        <a:rPr lang="es-419" sz="1050" b="1">
                          <a:effectLst/>
                        </a:rPr>
                        <a:t>Introducción a la Tecnología Inalámbrica</a:t>
                      </a:r>
                    </a:p>
                  </a:txBody>
                  <a:tcPr marL="47625" marR="47625" marT="47625" marB="47625" anchor="ctr"/>
                </a:tc>
                <a:tc>
                  <a:txBody>
                    <a:bodyPr/>
                    <a:lstStyle/>
                    <a:p>
                      <a:pPr rtl="0" fontAlgn="ctr"/>
                      <a:r>
                        <a:rPr lang="es-419" sz="1050" b="0">
                          <a:effectLst/>
                        </a:rPr>
                        <a:t>Describir la tecnología y los estándares WLAN.</a:t>
                      </a:r>
                    </a:p>
                  </a:txBody>
                  <a:tcPr marL="47625" marR="47625" marT="47625" marB="47625" anchor="ctr"/>
                </a:tc>
                <a:extLst>
                  <a:ext uri="{0D108BD9-81ED-4DB2-BD59-A6C34878D82A}">
                    <a16:rowId xmlns="" xmlns:c="http://schemas.openxmlformats.org/drawingml/2006/chart" xmlns:c15="http://schemas.microsoft.com/office/drawing/2012/chart" xmlns:a16="http://schemas.microsoft.com/office/drawing/2014/main" val="1646858405"/>
                  </a:ext>
                </a:extLst>
              </a:tr>
              <a:tr h="333554">
                <a:tc>
                  <a:txBody>
                    <a:bodyPr/>
                    <a:lstStyle/>
                    <a:p>
                      <a:pPr rtl="0" fontAlgn="ctr"/>
                      <a:r>
                        <a:rPr lang="es-419" sz="1050" b="1">
                          <a:effectLst/>
                        </a:rPr>
                        <a:t>Componentes de las WLAN</a:t>
                      </a:r>
                    </a:p>
                  </a:txBody>
                  <a:tcPr marL="47625" marR="47625" marT="47625" marB="47625" anchor="ctr"/>
                </a:tc>
                <a:tc>
                  <a:txBody>
                    <a:bodyPr/>
                    <a:lstStyle/>
                    <a:p>
                      <a:pPr rtl="0" fontAlgn="ctr"/>
                      <a:r>
                        <a:rPr lang="es-419" sz="1050" b="0">
                          <a:effectLst/>
                        </a:rPr>
                        <a:t>Describir los componentes de una infraestructura WLAN.</a:t>
                      </a:r>
                    </a:p>
                  </a:txBody>
                  <a:tcPr marL="47625" marR="47625" marT="47625" marB="47625" anchor="ctr"/>
                </a:tc>
                <a:extLst>
                  <a:ext uri="{0D108BD9-81ED-4DB2-BD59-A6C34878D82A}">
                    <a16:rowId xmlns="" xmlns:c="http://schemas.openxmlformats.org/drawingml/2006/chart" xmlns:c15="http://schemas.microsoft.com/office/drawing/2012/chart" xmlns:a16="http://schemas.microsoft.com/office/drawing/2014/main" val="3216917477"/>
                  </a:ext>
                </a:extLst>
              </a:tr>
              <a:tr h="333554">
                <a:tc>
                  <a:txBody>
                    <a:bodyPr/>
                    <a:lstStyle/>
                    <a:p>
                      <a:pPr rtl="0" fontAlgn="ctr"/>
                      <a:r>
                        <a:rPr lang="es-419" sz="1050" b="1">
                          <a:effectLst/>
                        </a:rPr>
                        <a:t>Funcionamiento de WLAN</a:t>
                      </a:r>
                    </a:p>
                  </a:txBody>
                  <a:tcPr marL="47625" marR="47625" marT="47625" marB="47625" anchor="ctr"/>
                </a:tc>
                <a:tc>
                  <a:txBody>
                    <a:bodyPr/>
                    <a:lstStyle/>
                    <a:p>
                      <a:pPr rtl="0" fontAlgn="ctr"/>
                      <a:r>
                        <a:rPr lang="es-419" sz="1050" b="0">
                          <a:effectLst/>
                        </a:rPr>
                        <a:t>Explicar cómo la tecnología inalámbrica permite el funcionamiento de WLAN.</a:t>
                      </a:r>
                    </a:p>
                  </a:txBody>
                  <a:tcPr marL="47625" marR="47625" marT="47625" marB="47625" anchor="ctr"/>
                </a:tc>
                <a:extLst>
                  <a:ext uri="{0D108BD9-81ED-4DB2-BD59-A6C34878D82A}">
                    <a16:rowId xmlns="" xmlns:c="http://schemas.openxmlformats.org/drawingml/2006/chart" xmlns:c15="http://schemas.microsoft.com/office/drawing/2012/chart" xmlns:a16="http://schemas.microsoft.com/office/drawing/2014/main" val="223668542"/>
                  </a:ext>
                </a:extLst>
              </a:tr>
              <a:tr h="201235">
                <a:tc>
                  <a:txBody>
                    <a:bodyPr/>
                    <a:lstStyle/>
                    <a:p>
                      <a:pPr rtl="0" fontAlgn="ctr"/>
                      <a:r>
                        <a:rPr lang="es-419" sz="1050" b="1">
                          <a:effectLst/>
                        </a:rPr>
                        <a:t>Funcionamiento de CAPWAP</a:t>
                      </a:r>
                    </a:p>
                  </a:txBody>
                  <a:tcPr marL="47625" marR="47625" marT="47625" marB="47625" anchor="ctr"/>
                </a:tc>
                <a:tc>
                  <a:txBody>
                    <a:bodyPr/>
                    <a:lstStyle/>
                    <a:p>
                      <a:pPr rtl="0" fontAlgn="ctr"/>
                      <a:r>
                        <a:rPr lang="es-419" sz="1050" b="0">
                          <a:effectLst/>
                        </a:rPr>
                        <a:t>Explicar cómo un WLC utiliza CAPWAP para administrar múltiples AP.</a:t>
                      </a:r>
                    </a:p>
                  </a:txBody>
                  <a:tcPr marL="47625" marR="47625" marT="47625" marB="47625" anchor="ctr"/>
                </a:tc>
                <a:extLst>
                  <a:ext uri="{0D108BD9-81ED-4DB2-BD59-A6C34878D82A}">
                    <a16:rowId xmlns="" xmlns:c="http://schemas.openxmlformats.org/drawingml/2006/chart" xmlns:c15="http://schemas.microsoft.com/office/drawing/2012/chart" xmlns:a16="http://schemas.microsoft.com/office/drawing/2014/main" val="1435904258"/>
                  </a:ext>
                </a:extLst>
              </a:tr>
              <a:tr h="333554">
                <a:tc>
                  <a:txBody>
                    <a:bodyPr/>
                    <a:lstStyle/>
                    <a:p>
                      <a:pPr rtl="0" fontAlgn="ctr"/>
                      <a:r>
                        <a:rPr lang="es-419" sz="1050" b="1">
                          <a:effectLst/>
                        </a:rPr>
                        <a:t>Administración de Canales</a:t>
                      </a:r>
                    </a:p>
                  </a:txBody>
                  <a:tcPr marL="47625" marR="47625" marT="47625" marB="47625" anchor="ctr"/>
                </a:tc>
                <a:tc>
                  <a:txBody>
                    <a:bodyPr/>
                    <a:lstStyle/>
                    <a:p>
                      <a:pPr rtl="0" fontAlgn="ctr"/>
                      <a:r>
                        <a:rPr lang="es-419" sz="1050" b="0">
                          <a:effectLst/>
                        </a:rPr>
                        <a:t>Describir la administración de canales en una WLAN.</a:t>
                      </a:r>
                    </a:p>
                  </a:txBody>
                  <a:tcPr marL="47625" marR="47625" marT="47625" marB="47625" anchor="ctr"/>
                </a:tc>
                <a:extLst>
                  <a:ext uri="{0D108BD9-81ED-4DB2-BD59-A6C34878D82A}">
                    <a16:rowId xmlns="" xmlns:c="http://schemas.openxmlformats.org/drawingml/2006/chart" xmlns:c15="http://schemas.microsoft.com/office/drawing/2012/chart" xmlns:a16="http://schemas.microsoft.com/office/drawing/2014/main" val="131737215"/>
                  </a:ext>
                </a:extLst>
              </a:tr>
              <a:tr h="333554">
                <a:tc>
                  <a:txBody>
                    <a:bodyPr/>
                    <a:lstStyle/>
                    <a:p>
                      <a:pPr rtl="0" fontAlgn="ctr"/>
                      <a:r>
                        <a:rPr lang="es-419" sz="1050" b="1">
                          <a:effectLst/>
                        </a:rPr>
                        <a:t>Amenazas a la WLAN</a:t>
                      </a:r>
                    </a:p>
                  </a:txBody>
                  <a:tcPr marL="47625" marR="47625" marT="47625" marB="47625" anchor="ctr"/>
                </a:tc>
                <a:tc>
                  <a:txBody>
                    <a:bodyPr/>
                    <a:lstStyle/>
                    <a:p>
                      <a:pPr rtl="0" fontAlgn="ctr"/>
                      <a:r>
                        <a:rPr lang="es-419" sz="1050" b="0">
                          <a:effectLst/>
                        </a:rPr>
                        <a:t>Describir las amenazas a las WLAN.</a:t>
                      </a:r>
                    </a:p>
                  </a:txBody>
                  <a:tcPr marL="47625" marR="47625" marT="47625" marB="47625" anchor="ctr"/>
                </a:tc>
                <a:extLst>
                  <a:ext uri="{0D108BD9-81ED-4DB2-BD59-A6C34878D82A}">
                    <a16:rowId xmlns="" xmlns:c="http://schemas.openxmlformats.org/drawingml/2006/chart" xmlns:c15="http://schemas.microsoft.com/office/drawing/2012/chart" xmlns:a16="http://schemas.microsoft.com/office/drawing/2014/main" val="3818444524"/>
                  </a:ext>
                </a:extLst>
              </a:tr>
              <a:tr h="201235">
                <a:tc>
                  <a:txBody>
                    <a:bodyPr/>
                    <a:lstStyle/>
                    <a:p>
                      <a:pPr rtl="0" fontAlgn="ctr"/>
                      <a:r>
                        <a:rPr lang="es-419" sz="1050" b="1">
                          <a:effectLst/>
                        </a:rPr>
                        <a:t>WLAN Seguras</a:t>
                      </a:r>
                    </a:p>
                  </a:txBody>
                  <a:tcPr marL="47625" marR="47625" marT="47625" marB="47625" anchor="ctr"/>
                </a:tc>
                <a:tc>
                  <a:txBody>
                    <a:bodyPr/>
                    <a:lstStyle/>
                    <a:p>
                      <a:pPr rtl="0" fontAlgn="ctr"/>
                      <a:r>
                        <a:rPr lang="es-419" sz="1050" b="0">
                          <a:effectLst/>
                        </a:rPr>
                        <a:t>Describir los mecanismos de seguridad de WLAN.</a:t>
                      </a:r>
                    </a:p>
                  </a:txBody>
                  <a:tcPr marL="47625" marR="47625" marT="47625" marB="47625" anchor="ctr"/>
                </a:tc>
                <a:extLst>
                  <a:ext uri="{0D108BD9-81ED-4DB2-BD59-A6C34878D82A}">
                    <a16:rowId xmlns="" xmlns:c="http://schemas.openxmlformats.org/drawingml/2006/chart" xmlns:c15="http://schemas.microsoft.com/office/drawing/2012/chart" xmlns:a16="http://schemas.microsoft.com/office/drawing/2014/main" val="1846877670"/>
                  </a:ext>
                </a:extLst>
              </a:tr>
            </a:tbl>
          </a:graphicData>
        </a:graphic>
      </p:graphicFrame>
    </p:spTree>
    <p:custDataLst>
      <p:tags r:id="rId1"/>
    </p:custDataLst>
    <p:extLst>
      <p:ext uri="{BB962C8B-B14F-4D97-AF65-F5344CB8AC3E}">
        <p14:creationId xmlns:p14="http://schemas.microsoft.com/office/powerpoint/2010/main" val="111192384"/>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c="http://schemas.openxmlformats.org/drawingml/2006/chart" xmlns:c15="http://schemas.microsoft.com/office/drawing/2012/chart"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Operación de WLAN</a:t>
            </a:r>
            <a:r>
              <a:rPr lang="en-US" dirty="0"/>
              <a:t/>
            </a:r>
            <a:br>
              <a:rPr lang="en-US" dirty="0"/>
            </a:br>
            <a:r>
              <a:rPr lang="es-419" sz="2400"/>
              <a:t>802.11 Modos de topología inalámbrica</a:t>
            </a:r>
          </a:p>
        </p:txBody>
      </p:sp>
      <p:sp>
        <p:nvSpPr>
          <p:cNvPr id="6" name="Content Placeholder 3">
            <a:extLst>
              <a:ext uri="{FF2B5EF4-FFF2-40B4-BE49-F238E27FC236}">
                <a16:creationId xmlns="" xmlns:c="http://schemas.openxmlformats.org/drawingml/2006/chart" xmlns:c15="http://schemas.microsoft.com/office/drawing/2012/chart" xmlns:a16="http://schemas.microsoft.com/office/drawing/2014/main" id="{4003F5F5-7654-47FE-8245-0FE364DE3A10}"/>
              </a:ext>
            </a:extLst>
          </p:cNvPr>
          <p:cNvSpPr>
            <a:spLocks noGrp="1"/>
          </p:cNvSpPr>
          <p:nvPr>
            <p:ph idx="1"/>
          </p:nvPr>
        </p:nvSpPr>
        <p:spPr>
          <a:xfrm>
            <a:off x="431800" y="1035050"/>
            <a:ext cx="3911600" cy="3073400"/>
          </a:xfrm>
        </p:spPr>
        <p:txBody>
          <a:bodyPr/>
          <a:lstStyle/>
          <a:p>
            <a:pPr marL="73085" lvl="1" indent="0" rtl="0">
              <a:buNone/>
            </a:pPr>
            <a:r>
              <a:rPr lang="es-419" sz="1600" b="1">
                <a:solidFill>
                  <a:srgbClr val="000000"/>
                </a:solidFill>
              </a:rPr>
              <a:t>Modo ad hoc - </a:t>
            </a:r>
            <a:r>
              <a:rPr lang="es-419" sz="1600">
                <a:solidFill>
                  <a:srgbClr val="000000"/>
                </a:solidFill>
              </a:rPr>
              <a:t>Se utiliza para conectar clientes de igual a igual sin un AP.</a:t>
            </a:r>
          </a:p>
          <a:p>
            <a:pPr marL="73085" lvl="1" indent="0">
              <a:buNone/>
            </a:pPr>
            <a:endParaRPr lang="en-US" sz="1600" dirty="0">
              <a:solidFill>
                <a:srgbClr val="000000"/>
              </a:solidFill>
            </a:endParaRPr>
          </a:p>
          <a:p>
            <a:pPr marL="73085" lvl="1" indent="0" rtl="0">
              <a:buNone/>
            </a:pPr>
            <a:r>
              <a:rPr lang="es-419" sz="1600" b="1">
                <a:solidFill>
                  <a:srgbClr val="000000"/>
                </a:solidFill>
              </a:rPr>
              <a:t>Modo de infraestructura - </a:t>
            </a:r>
            <a:r>
              <a:rPr lang="es-419" sz="1600">
                <a:solidFill>
                  <a:srgbClr val="000000"/>
                </a:solidFill>
              </a:rPr>
              <a:t>Se usa para conectar clientes a la red utilizando un AP.</a:t>
            </a:r>
          </a:p>
          <a:p>
            <a:pPr marL="73085" lvl="1" indent="0">
              <a:buNone/>
            </a:pPr>
            <a:endParaRPr lang="en-US" sz="1600" dirty="0">
              <a:solidFill>
                <a:srgbClr val="000000"/>
              </a:solidFill>
            </a:endParaRPr>
          </a:p>
          <a:p>
            <a:pPr marL="73085" lvl="1" indent="0" rtl="0">
              <a:buNone/>
            </a:pPr>
            <a:r>
              <a:rPr lang="es-419" sz="1600" b="1">
                <a:solidFill>
                  <a:srgbClr val="000000"/>
                </a:solidFill>
              </a:rPr>
              <a:t>Tethering - </a:t>
            </a:r>
            <a:r>
              <a:rPr lang="es-419" sz="1600">
                <a:solidFill>
                  <a:srgbClr val="000000"/>
                </a:solidFill>
              </a:rPr>
              <a:t>La variación de la topología ad hoc es cuando un teléfono inteligente o tableta con acceso a datos móviles está habilitado para crear un punto de acceso personal.</a:t>
            </a: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4" name="Picture 3">
            <a:extLst>
              <a:ext uri="{FF2B5EF4-FFF2-40B4-BE49-F238E27FC236}">
                <a16:creationId xmlns="" xmlns:c="http://schemas.openxmlformats.org/drawingml/2006/chart" xmlns:c15="http://schemas.microsoft.com/office/drawing/2012/chart" xmlns:a16="http://schemas.microsoft.com/office/drawing/2014/main" id="{E9A94BD8-E440-4B1C-81A0-9FC976B296BE}"/>
              </a:ext>
            </a:extLst>
          </p:cNvPr>
          <p:cNvPicPr>
            <a:picLocks noChangeAspect="1"/>
          </p:cNvPicPr>
          <p:nvPr/>
        </p:nvPicPr>
        <p:blipFill>
          <a:blip r:embed="rId3"/>
          <a:stretch>
            <a:fillRect/>
          </a:stretch>
        </p:blipFill>
        <p:spPr>
          <a:xfrm>
            <a:off x="5338761" y="871964"/>
            <a:ext cx="1809751" cy="401629"/>
          </a:xfrm>
          <a:prstGeom prst="rect">
            <a:avLst/>
          </a:prstGeom>
        </p:spPr>
      </p:pic>
      <p:pic>
        <p:nvPicPr>
          <p:cNvPr id="5" name="Picture 4">
            <a:extLst>
              <a:ext uri="{FF2B5EF4-FFF2-40B4-BE49-F238E27FC236}">
                <a16:creationId xmlns="" xmlns:c="http://schemas.openxmlformats.org/drawingml/2006/chart" xmlns:c15="http://schemas.microsoft.com/office/drawing/2012/chart" xmlns:a16="http://schemas.microsoft.com/office/drawing/2014/main" id="{83CA18F1-28EA-4171-8BAF-7BC7ED4193E0}"/>
              </a:ext>
            </a:extLst>
          </p:cNvPr>
          <p:cNvPicPr>
            <a:picLocks noChangeAspect="1"/>
          </p:cNvPicPr>
          <p:nvPr/>
        </p:nvPicPr>
        <p:blipFill>
          <a:blip r:embed="rId4"/>
          <a:stretch>
            <a:fillRect/>
          </a:stretch>
        </p:blipFill>
        <p:spPr>
          <a:xfrm>
            <a:off x="5200650" y="1659173"/>
            <a:ext cx="1997076" cy="1486835"/>
          </a:xfrm>
          <a:prstGeom prst="rect">
            <a:avLst/>
          </a:prstGeom>
        </p:spPr>
      </p:pic>
      <p:pic>
        <p:nvPicPr>
          <p:cNvPr id="7" name="Picture 6">
            <a:extLst>
              <a:ext uri="{FF2B5EF4-FFF2-40B4-BE49-F238E27FC236}">
                <a16:creationId xmlns="" xmlns:c="http://schemas.openxmlformats.org/drawingml/2006/chart" xmlns:c15="http://schemas.microsoft.com/office/drawing/2012/chart" xmlns:a16="http://schemas.microsoft.com/office/drawing/2014/main" id="{6E53D82F-07E3-4941-9CD1-FDF6E674759F}"/>
              </a:ext>
            </a:extLst>
          </p:cNvPr>
          <p:cNvPicPr>
            <a:picLocks noChangeAspect="1"/>
          </p:cNvPicPr>
          <p:nvPr/>
        </p:nvPicPr>
        <p:blipFill>
          <a:blip r:embed="rId5"/>
          <a:stretch>
            <a:fillRect/>
          </a:stretch>
        </p:blipFill>
        <p:spPr>
          <a:xfrm>
            <a:off x="5200650" y="3275757"/>
            <a:ext cx="2176462" cy="1091029"/>
          </a:xfrm>
          <a:prstGeom prst="rect">
            <a:avLst/>
          </a:prstGeom>
        </p:spPr>
      </p:pic>
    </p:spTree>
    <p:extLst>
      <p:ext uri="{BB962C8B-B14F-4D97-AF65-F5344CB8AC3E}">
        <p14:creationId xmlns:p14="http://schemas.microsoft.com/office/powerpoint/2010/main" val="3956997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c="http://schemas.openxmlformats.org/drawingml/2006/chart" xmlns:c15="http://schemas.microsoft.com/office/drawing/2012/chart"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Operación de WLAN</a:t>
            </a:r>
            <a:r>
              <a:rPr lang="en-US" dirty="0"/>
              <a:t/>
            </a:r>
            <a:br>
              <a:rPr lang="en-US" dirty="0"/>
            </a:br>
            <a:r>
              <a:rPr lang="es-419" sz="2400"/>
              <a:t>BSS y ESS</a:t>
            </a:r>
          </a:p>
        </p:txBody>
      </p:sp>
      <p:sp>
        <p:nvSpPr>
          <p:cNvPr id="6" name="Content Placeholder 3">
            <a:extLst>
              <a:ext uri="{FF2B5EF4-FFF2-40B4-BE49-F238E27FC236}">
                <a16:creationId xmlns="" xmlns:c="http://schemas.openxmlformats.org/drawingml/2006/chart" xmlns:c15="http://schemas.microsoft.com/office/drawing/2012/chart" xmlns:a16="http://schemas.microsoft.com/office/drawing/2014/main" id="{4003F5F5-7654-47FE-8245-0FE364DE3A10}"/>
              </a:ext>
            </a:extLst>
          </p:cNvPr>
          <p:cNvSpPr>
            <a:spLocks noGrp="1"/>
          </p:cNvSpPr>
          <p:nvPr>
            <p:ph idx="1"/>
          </p:nvPr>
        </p:nvSpPr>
        <p:spPr>
          <a:xfrm>
            <a:off x="431800" y="1035050"/>
            <a:ext cx="3911600" cy="3073400"/>
          </a:xfrm>
        </p:spPr>
        <p:txBody>
          <a:bodyPr/>
          <a:lstStyle/>
          <a:p>
            <a:pPr marL="73085" lvl="1" indent="0" rtl="0">
              <a:buNone/>
            </a:pPr>
            <a:r>
              <a:rPr lang="es-419" sz="1800">
                <a:solidFill>
                  <a:srgbClr val="000000"/>
                </a:solidFill>
              </a:rPr>
              <a:t>El modo de infraestructura define dos bloques de topología:</a:t>
            </a:r>
          </a:p>
          <a:p>
            <a:pPr marL="73085" lvl="1" indent="0" rtl="0">
              <a:buNone/>
            </a:pPr>
            <a:r>
              <a:rPr lang="es-419" sz="1600" b="1">
                <a:solidFill>
                  <a:srgbClr val="000000"/>
                </a:solidFill>
              </a:rPr>
              <a:t>Conjunto de Servicios Básicos (BSS)</a:t>
            </a:r>
          </a:p>
          <a:p>
            <a:pPr lvl="2" rtl="0">
              <a:lnSpc>
                <a:spcPct val="100000"/>
              </a:lnSpc>
              <a:spcBef>
                <a:spcPts val="300"/>
              </a:spcBef>
              <a:spcAft>
                <a:spcPts val="100"/>
              </a:spcAft>
            </a:pPr>
            <a:r>
              <a:rPr lang="es-419" sz="1400">
                <a:solidFill>
                  <a:srgbClr val="000000"/>
                </a:solidFill>
              </a:rPr>
              <a:t>Utiliza un AP único para interconectar todos los clientes inalámbricos asociados.</a:t>
            </a:r>
          </a:p>
          <a:p>
            <a:pPr lvl="2" rtl="0">
              <a:lnSpc>
                <a:spcPct val="100000"/>
              </a:lnSpc>
              <a:spcBef>
                <a:spcPts val="300"/>
              </a:spcBef>
              <a:spcAft>
                <a:spcPts val="100"/>
              </a:spcAft>
            </a:pPr>
            <a:r>
              <a:rPr lang="es-419" sz="1400">
                <a:solidFill>
                  <a:srgbClr val="000000"/>
                </a:solidFill>
              </a:rPr>
              <a:t>Los clientes en diferentes BSS no pueden comunicarse.</a:t>
            </a:r>
          </a:p>
          <a:p>
            <a:pPr marL="73085" lvl="1" indent="0" rtl="0">
              <a:buNone/>
            </a:pPr>
            <a:r>
              <a:rPr lang="es-419" sz="1600" b="1">
                <a:solidFill>
                  <a:srgbClr val="000000"/>
                </a:solidFill>
              </a:rPr>
              <a:t>Conjunto de Servicios Extendidos (ESS)</a:t>
            </a:r>
          </a:p>
          <a:p>
            <a:pPr lvl="2" rtl="0">
              <a:lnSpc>
                <a:spcPct val="100000"/>
              </a:lnSpc>
              <a:spcBef>
                <a:spcPts val="300"/>
              </a:spcBef>
              <a:spcAft>
                <a:spcPts val="100"/>
              </a:spcAft>
            </a:pPr>
            <a:r>
              <a:rPr lang="es-419" sz="1400">
                <a:solidFill>
                  <a:srgbClr val="000000"/>
                </a:solidFill>
              </a:rPr>
              <a:t>Una unión de dos o más BSS interconectados por un sistema de distribución por cable.</a:t>
            </a:r>
          </a:p>
          <a:p>
            <a:pPr lvl="2" rtl="0">
              <a:lnSpc>
                <a:spcPct val="100000"/>
              </a:lnSpc>
              <a:spcBef>
                <a:spcPts val="300"/>
              </a:spcBef>
              <a:spcAft>
                <a:spcPts val="100"/>
              </a:spcAft>
            </a:pPr>
            <a:r>
              <a:rPr lang="es-419" sz="1400">
                <a:solidFill>
                  <a:srgbClr val="000000"/>
                </a:solidFill>
              </a:rPr>
              <a:t>Los clientes en cada BSS pueden comunicarse a través del ESS.</a:t>
            </a: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2" name="Picture 1">
            <a:extLst>
              <a:ext uri="{FF2B5EF4-FFF2-40B4-BE49-F238E27FC236}">
                <a16:creationId xmlns="" xmlns:c="http://schemas.openxmlformats.org/drawingml/2006/chart" xmlns:c15="http://schemas.microsoft.com/office/drawing/2012/chart" xmlns:a16="http://schemas.microsoft.com/office/drawing/2014/main" id="{BE3D8EED-B731-4917-9AD8-E3E1AEBCF6E5}"/>
              </a:ext>
            </a:extLst>
          </p:cNvPr>
          <p:cNvPicPr>
            <a:picLocks noChangeAspect="1"/>
          </p:cNvPicPr>
          <p:nvPr/>
        </p:nvPicPr>
        <p:blipFill>
          <a:blip r:embed="rId3"/>
          <a:stretch>
            <a:fillRect/>
          </a:stretch>
        </p:blipFill>
        <p:spPr>
          <a:xfrm>
            <a:off x="4572000" y="533400"/>
            <a:ext cx="3705225" cy="1895475"/>
          </a:xfrm>
          <a:prstGeom prst="rect">
            <a:avLst/>
          </a:prstGeom>
        </p:spPr>
      </p:pic>
      <p:pic>
        <p:nvPicPr>
          <p:cNvPr id="8" name="Picture 7">
            <a:extLst>
              <a:ext uri="{FF2B5EF4-FFF2-40B4-BE49-F238E27FC236}">
                <a16:creationId xmlns="" xmlns:c="http://schemas.openxmlformats.org/drawingml/2006/chart" xmlns:c15="http://schemas.microsoft.com/office/drawing/2012/chart" xmlns:a16="http://schemas.microsoft.com/office/drawing/2014/main" id="{5DD726AF-EC63-4AA6-A72D-6E4FBAE584EF}"/>
              </a:ext>
            </a:extLst>
          </p:cNvPr>
          <p:cNvPicPr>
            <a:picLocks noChangeAspect="1"/>
          </p:cNvPicPr>
          <p:nvPr/>
        </p:nvPicPr>
        <p:blipFill>
          <a:blip r:embed="rId4"/>
          <a:stretch>
            <a:fillRect/>
          </a:stretch>
        </p:blipFill>
        <p:spPr>
          <a:xfrm>
            <a:off x="4668838" y="2580217"/>
            <a:ext cx="3676650" cy="2038350"/>
          </a:xfrm>
          <a:prstGeom prst="rect">
            <a:avLst/>
          </a:prstGeom>
        </p:spPr>
      </p:pic>
    </p:spTree>
    <p:extLst>
      <p:ext uri="{BB962C8B-B14F-4D97-AF65-F5344CB8AC3E}">
        <p14:creationId xmlns:p14="http://schemas.microsoft.com/office/powerpoint/2010/main" val="1037557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c="http://schemas.openxmlformats.org/drawingml/2006/chart" xmlns:c15="http://schemas.microsoft.com/office/drawing/2012/chart"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Operación de WLAN</a:t>
            </a:r>
            <a:r>
              <a:rPr lang="en-US" dirty="0"/>
              <a:t/>
            </a:r>
            <a:br>
              <a:rPr lang="en-US" dirty="0"/>
            </a:br>
            <a:r>
              <a:rPr lang="es-419" sz="2400"/>
              <a:t>802.11 Estructura de trama</a:t>
            </a:r>
          </a:p>
        </p:txBody>
      </p:sp>
      <p:sp>
        <p:nvSpPr>
          <p:cNvPr id="6" name="Content Placeholder 3">
            <a:extLst>
              <a:ext uri="{FF2B5EF4-FFF2-40B4-BE49-F238E27FC236}">
                <a16:creationId xmlns="" xmlns:c="http://schemas.openxmlformats.org/drawingml/2006/chart" xmlns:c15="http://schemas.microsoft.com/office/drawing/2012/chart" xmlns:a16="http://schemas.microsoft.com/office/drawing/2014/main" id="{4003F5F5-7654-47FE-8245-0FE364DE3A10}"/>
              </a:ext>
            </a:extLst>
          </p:cNvPr>
          <p:cNvSpPr>
            <a:spLocks noGrp="1"/>
          </p:cNvSpPr>
          <p:nvPr>
            <p:ph idx="1"/>
          </p:nvPr>
        </p:nvSpPr>
        <p:spPr>
          <a:xfrm>
            <a:off x="431800" y="1035050"/>
            <a:ext cx="7913688" cy="656159"/>
          </a:xfrm>
        </p:spPr>
        <p:txBody>
          <a:bodyPr/>
          <a:lstStyle/>
          <a:p>
            <a:pPr marL="73085" lvl="1" indent="0" rtl="0">
              <a:buNone/>
            </a:pPr>
            <a:r>
              <a:rPr lang="es-419" sz="1800">
                <a:solidFill>
                  <a:srgbClr val="000000"/>
                </a:solidFill>
              </a:rPr>
              <a:t>El formato de trama 802.11 es similar al formato de trama de Ethernet, excepto que contiene más campos.</a:t>
            </a: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4" name="Picture 3">
            <a:extLst>
              <a:ext uri="{FF2B5EF4-FFF2-40B4-BE49-F238E27FC236}">
                <a16:creationId xmlns="" xmlns:c="http://schemas.openxmlformats.org/drawingml/2006/chart" xmlns:c15="http://schemas.microsoft.com/office/drawing/2012/chart" xmlns:a16="http://schemas.microsoft.com/office/drawing/2014/main" id="{6E77E2DF-CEC7-4D3D-A43A-E3E43BFE0723}"/>
              </a:ext>
            </a:extLst>
          </p:cNvPr>
          <p:cNvPicPr>
            <a:picLocks noChangeAspect="1"/>
          </p:cNvPicPr>
          <p:nvPr/>
        </p:nvPicPr>
        <p:blipFill>
          <a:blip r:embed="rId3"/>
          <a:stretch>
            <a:fillRect/>
          </a:stretch>
        </p:blipFill>
        <p:spPr>
          <a:xfrm>
            <a:off x="1800225" y="1691209"/>
            <a:ext cx="5543550" cy="2862539"/>
          </a:xfrm>
          <a:prstGeom prst="rect">
            <a:avLst/>
          </a:prstGeom>
        </p:spPr>
      </p:pic>
    </p:spTree>
    <p:extLst>
      <p:ext uri="{BB962C8B-B14F-4D97-AF65-F5344CB8AC3E}">
        <p14:creationId xmlns:p14="http://schemas.microsoft.com/office/powerpoint/2010/main" val="428263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c="http://schemas.openxmlformats.org/drawingml/2006/chart" xmlns:c15="http://schemas.microsoft.com/office/drawing/2012/chart"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Operación de WLAN</a:t>
            </a:r>
            <a:r>
              <a:rPr lang="en-US" dirty="0"/>
              <a:t/>
            </a:r>
            <a:br>
              <a:rPr lang="en-US" dirty="0"/>
            </a:br>
            <a:r>
              <a:rPr lang="es-419" sz="2400"/>
              <a:t>CSMA/CA</a:t>
            </a:r>
          </a:p>
        </p:txBody>
      </p:sp>
      <p:sp>
        <p:nvSpPr>
          <p:cNvPr id="6" name="Content Placeholder 3">
            <a:extLst>
              <a:ext uri="{FF2B5EF4-FFF2-40B4-BE49-F238E27FC236}">
                <a16:creationId xmlns="" xmlns:c="http://schemas.openxmlformats.org/drawingml/2006/chart" xmlns:c15="http://schemas.microsoft.com/office/drawing/2012/chart" xmlns:a16="http://schemas.microsoft.com/office/drawing/2014/main" id="{4003F5F5-7654-47FE-8245-0FE364DE3A10}"/>
              </a:ext>
            </a:extLst>
          </p:cNvPr>
          <p:cNvSpPr>
            <a:spLocks noGrp="1"/>
          </p:cNvSpPr>
          <p:nvPr>
            <p:ph idx="1"/>
          </p:nvPr>
        </p:nvSpPr>
        <p:spPr>
          <a:xfrm>
            <a:off x="431800" y="731837"/>
            <a:ext cx="7913688" cy="3849687"/>
          </a:xfrm>
        </p:spPr>
        <p:txBody>
          <a:bodyPr/>
          <a:lstStyle/>
          <a:p>
            <a:pPr marL="73085" lvl="1" indent="0" rtl="0">
              <a:buNone/>
            </a:pPr>
            <a:r>
              <a:rPr lang="es-419" sz="1600">
                <a:solidFill>
                  <a:srgbClr val="000000"/>
                </a:solidFill>
              </a:rPr>
              <a:t>Las WLAN son semidúplex y un cliente no puede "escuchar" mientras envía, por lo que es imposible detectar una colisión. </a:t>
            </a:r>
          </a:p>
          <a:p>
            <a:pPr marL="73085" lvl="1" indent="0" rtl="0">
              <a:buNone/>
            </a:pPr>
            <a:r>
              <a:rPr lang="es-419" sz="1600">
                <a:solidFill>
                  <a:srgbClr val="000000"/>
                </a:solidFill>
              </a:rPr>
              <a:t>Las WLAN utilizan el acceso múltiple con detección de operador con evitación de colisiones (CSMA / CA) para determinar cómo y cuándo enviar datos. Un cliente inalámbrico hace lo siguiente:</a:t>
            </a:r>
          </a:p>
          <a:p>
            <a:pPr marL="415985" lvl="1" indent="-342900" rtl="0">
              <a:buFont typeface="+mj-lt"/>
              <a:buAutoNum type="arabicPeriod"/>
            </a:pPr>
            <a:r>
              <a:rPr lang="es-419" sz="1600">
                <a:solidFill>
                  <a:srgbClr val="000000"/>
                </a:solidFill>
              </a:rPr>
              <a:t>Escucha el canal para ver si está inactivo, es decir, no hay otro tráfico actualmente en el canal.</a:t>
            </a:r>
          </a:p>
          <a:p>
            <a:pPr marL="415985" lvl="1" indent="-342900" rtl="0">
              <a:buFont typeface="+mj-lt"/>
              <a:buAutoNum type="arabicPeriod"/>
            </a:pPr>
            <a:r>
              <a:rPr lang="es-419" sz="1600">
                <a:solidFill>
                  <a:srgbClr val="000000"/>
                </a:solidFill>
              </a:rPr>
              <a:t>Envía un mensaje Ready to Send (RTS) al AP para solicitar acceso dedicado a la red.</a:t>
            </a:r>
          </a:p>
          <a:p>
            <a:pPr marL="415985" lvl="1" indent="-342900" rtl="0">
              <a:buFont typeface="+mj-lt"/>
              <a:buAutoNum type="arabicPeriod"/>
            </a:pPr>
            <a:r>
              <a:rPr lang="es-419" sz="1600">
                <a:solidFill>
                  <a:srgbClr val="000000"/>
                </a:solidFill>
              </a:rPr>
              <a:t>Recibe un mensaje Clear to Send (CTS) del AP que otorga acceso para enviar.</a:t>
            </a:r>
          </a:p>
          <a:p>
            <a:pPr marL="415985" lvl="1" indent="-342900" rtl="0">
              <a:buFont typeface="+mj-lt"/>
              <a:buAutoNum type="arabicPeriod"/>
            </a:pPr>
            <a:r>
              <a:rPr lang="es-419" sz="1600">
                <a:solidFill>
                  <a:srgbClr val="000000"/>
                </a:solidFill>
              </a:rPr>
              <a:t>Espera una cantidad de tiempo aleatoria antes de reiniciar el proceso si no se recibe un mensaje CTS.</a:t>
            </a:r>
          </a:p>
          <a:p>
            <a:pPr marL="415985" lvl="1" indent="-342900" rtl="0">
              <a:buFont typeface="+mj-lt"/>
              <a:buAutoNum type="arabicPeriod"/>
            </a:pPr>
            <a:r>
              <a:rPr lang="es-419" sz="1600">
                <a:solidFill>
                  <a:srgbClr val="000000"/>
                </a:solidFill>
              </a:rPr>
              <a:t>Transmite los datos.</a:t>
            </a:r>
          </a:p>
          <a:p>
            <a:pPr marL="415985" lvl="1" indent="-342900" rtl="0">
              <a:buFont typeface="+mj-lt"/>
              <a:buAutoNum type="arabicPeriod"/>
            </a:pPr>
            <a:r>
              <a:rPr lang="es-419" sz="1600">
                <a:solidFill>
                  <a:srgbClr val="000000"/>
                </a:solidFill>
              </a:rPr>
              <a:t>Reconoce todas las transmisiones. Si un cliente inalámbrico no recibe el reconocimiento, supone que ocurrió una colisión y reinicia el proceso.</a:t>
            </a:r>
          </a:p>
          <a:p>
            <a:pPr marL="73085" lvl="1" indent="0">
              <a:buNone/>
            </a:pPr>
            <a:endParaRPr lang="en-US" sz="1600" dirty="0">
              <a:solidFill>
                <a:srgbClr val="000000"/>
              </a:solidFill>
            </a:endParaRPr>
          </a:p>
          <a:p>
            <a:pPr marL="73085" lvl="1" indent="0">
              <a:buNone/>
            </a:pPr>
            <a:endParaRPr lang="en-US" sz="1600" dirty="0">
              <a:solidFill>
                <a:srgbClr val="000000"/>
              </a:solidFill>
            </a:endParaRPr>
          </a:p>
          <a:p>
            <a:pPr marL="73085" lvl="1" indent="0">
              <a:buNone/>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2781001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c="http://schemas.openxmlformats.org/drawingml/2006/chart" xmlns:c15="http://schemas.microsoft.com/office/drawing/2012/chart"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Operación de WLAN</a:t>
            </a:r>
            <a:r>
              <a:rPr lang="en-US" dirty="0"/>
              <a:t/>
            </a:r>
            <a:br>
              <a:rPr lang="en-US" dirty="0"/>
            </a:br>
            <a:r>
              <a:rPr lang="es-419" sz="2400"/>
              <a:t>Cliente Inalámbrico y Asociación AP</a:t>
            </a:r>
          </a:p>
        </p:txBody>
      </p:sp>
      <p:sp>
        <p:nvSpPr>
          <p:cNvPr id="6" name="Content Placeholder 3">
            <a:extLst>
              <a:ext uri="{FF2B5EF4-FFF2-40B4-BE49-F238E27FC236}">
                <a16:creationId xmlns="" xmlns:c="http://schemas.openxmlformats.org/drawingml/2006/chart" xmlns:c15="http://schemas.microsoft.com/office/drawing/2012/chart" xmlns:a16="http://schemas.microsoft.com/office/drawing/2014/main" id="{4003F5F5-7654-47FE-8245-0FE364DE3A10}"/>
              </a:ext>
            </a:extLst>
          </p:cNvPr>
          <p:cNvSpPr>
            <a:spLocks noGrp="1"/>
          </p:cNvSpPr>
          <p:nvPr>
            <p:ph idx="1"/>
          </p:nvPr>
        </p:nvSpPr>
        <p:spPr>
          <a:xfrm>
            <a:off x="431800" y="1035049"/>
            <a:ext cx="3740150" cy="2603501"/>
          </a:xfrm>
        </p:spPr>
        <p:txBody>
          <a:bodyPr/>
          <a:lstStyle/>
          <a:p>
            <a:pPr marL="73085" lvl="1" indent="0" rtl="0">
              <a:buNone/>
            </a:pPr>
            <a:r>
              <a:rPr lang="es-419" sz="1800">
                <a:solidFill>
                  <a:srgbClr val="000000"/>
                </a:solidFill>
              </a:rPr>
              <a:t>Para que los dispositivos inalámbricos se comuniquen a través de una red, primero se deben asociar a un AP o un router inalámbrico.</a:t>
            </a:r>
          </a:p>
          <a:p>
            <a:pPr marL="73085" lvl="1" indent="0" rtl="0">
              <a:buNone/>
            </a:pPr>
            <a:r>
              <a:rPr lang="es-419" sz="1800">
                <a:solidFill>
                  <a:srgbClr val="000000"/>
                </a:solidFill>
              </a:rPr>
              <a:t>Los dispositivos inalámbricos completan las tres etapas del siguiente proceso:</a:t>
            </a:r>
          </a:p>
          <a:p>
            <a:pPr marL="358835" lvl="1" indent="-285750" rtl="0"/>
            <a:r>
              <a:rPr lang="es-419" sz="1600">
                <a:solidFill>
                  <a:srgbClr val="000000"/>
                </a:solidFill>
              </a:rPr>
              <a:t>Descubre un AP inalámbrico</a:t>
            </a:r>
          </a:p>
          <a:p>
            <a:pPr marL="358835" lvl="1" indent="-285750" rtl="0"/>
            <a:r>
              <a:rPr lang="es-419" sz="1600">
                <a:solidFill>
                  <a:srgbClr val="000000"/>
                </a:solidFill>
              </a:rPr>
              <a:t>Autenticar el AP</a:t>
            </a:r>
          </a:p>
          <a:p>
            <a:pPr marL="358835" lvl="1" indent="-285750" rtl="0"/>
            <a:r>
              <a:rPr lang="es-419" sz="1600">
                <a:solidFill>
                  <a:srgbClr val="000000"/>
                </a:solidFill>
              </a:rPr>
              <a:t>Asociarse con el AP</a:t>
            </a:r>
          </a:p>
          <a:p>
            <a:pPr marL="73085" lvl="1" indent="0">
              <a:buNone/>
            </a:pPr>
            <a:endParaRPr lang="en-US" sz="1800" dirty="0">
              <a:solidFill>
                <a:srgbClr val="000000"/>
              </a:solidFill>
            </a:endParaRPr>
          </a:p>
          <a:p>
            <a:pPr marL="73085" lvl="1" indent="0">
              <a:buNone/>
            </a:pPr>
            <a:endParaRPr lang="en-US" sz="1800" dirty="0">
              <a:solidFill>
                <a:srgbClr val="000000"/>
              </a:solidFill>
            </a:endParaRPr>
          </a:p>
          <a:p>
            <a:pPr marL="73085" lvl="1" indent="0">
              <a:buNone/>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2" name="Picture 1">
            <a:extLst>
              <a:ext uri="{FF2B5EF4-FFF2-40B4-BE49-F238E27FC236}">
                <a16:creationId xmlns="" xmlns:c="http://schemas.openxmlformats.org/drawingml/2006/chart" xmlns:c15="http://schemas.microsoft.com/office/drawing/2012/chart" xmlns:a16="http://schemas.microsoft.com/office/drawing/2014/main" id="{5162E844-B4B3-499A-A303-0676D66D3340}"/>
              </a:ext>
            </a:extLst>
          </p:cNvPr>
          <p:cNvPicPr>
            <a:picLocks noChangeAspect="1"/>
          </p:cNvPicPr>
          <p:nvPr/>
        </p:nvPicPr>
        <p:blipFill>
          <a:blip r:embed="rId3"/>
          <a:stretch>
            <a:fillRect/>
          </a:stretch>
        </p:blipFill>
        <p:spPr>
          <a:xfrm>
            <a:off x="4286317" y="1690804"/>
            <a:ext cx="4586221" cy="2431818"/>
          </a:xfrm>
          <a:prstGeom prst="rect">
            <a:avLst/>
          </a:prstGeom>
        </p:spPr>
      </p:pic>
    </p:spTree>
    <p:extLst>
      <p:ext uri="{BB962C8B-B14F-4D97-AF65-F5344CB8AC3E}">
        <p14:creationId xmlns:p14="http://schemas.microsoft.com/office/powerpoint/2010/main" val="2705407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c="http://schemas.openxmlformats.org/drawingml/2006/chart" xmlns:c15="http://schemas.microsoft.com/office/drawing/2012/chart"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Operación WLAN</a:t>
            </a:r>
            <a:r>
              <a:rPr lang="en-US" dirty="0"/>
              <a:t/>
            </a:r>
            <a:br>
              <a:rPr lang="en-US" dirty="0"/>
            </a:br>
            <a:r>
              <a:rPr lang="es-419" sz="2400"/>
              <a:t>Cliente Inalámbrico y Asociación AP(Cont.)</a:t>
            </a:r>
          </a:p>
        </p:txBody>
      </p:sp>
      <p:sp>
        <p:nvSpPr>
          <p:cNvPr id="6" name="Content Placeholder 3">
            <a:extLst>
              <a:ext uri="{FF2B5EF4-FFF2-40B4-BE49-F238E27FC236}">
                <a16:creationId xmlns="" xmlns:c="http://schemas.openxmlformats.org/drawingml/2006/chart" xmlns:c15="http://schemas.microsoft.com/office/drawing/2012/chart" xmlns:a16="http://schemas.microsoft.com/office/drawing/2014/main" id="{4003F5F5-7654-47FE-8245-0FE364DE3A10}"/>
              </a:ext>
            </a:extLst>
          </p:cNvPr>
          <p:cNvSpPr>
            <a:spLocks noGrp="1"/>
          </p:cNvSpPr>
          <p:nvPr>
            <p:ph idx="1"/>
          </p:nvPr>
        </p:nvSpPr>
        <p:spPr>
          <a:xfrm>
            <a:off x="431800" y="1035049"/>
            <a:ext cx="7913688" cy="2603501"/>
          </a:xfrm>
        </p:spPr>
        <p:txBody>
          <a:bodyPr/>
          <a:lstStyle/>
          <a:p>
            <a:pPr marL="73085" lvl="1" indent="0" rtl="0">
              <a:buNone/>
            </a:pPr>
            <a:r>
              <a:rPr lang="es-419" sz="1800">
                <a:solidFill>
                  <a:srgbClr val="000000"/>
                </a:solidFill>
              </a:rPr>
              <a:t>Para lograr una asociación exitosa, un cliente inalámbrico y un AP deben aceptar parámetros específicos:</a:t>
            </a:r>
          </a:p>
          <a:p>
            <a:pPr marL="358835" lvl="1" indent="-285750" rtl="0"/>
            <a:r>
              <a:rPr lang="es-419" sz="1600" b="1">
                <a:solidFill>
                  <a:srgbClr val="000000"/>
                </a:solidFill>
              </a:rPr>
              <a:t>SSID</a:t>
            </a:r>
            <a:r>
              <a:rPr lang="es-419" sz="1600">
                <a:solidFill>
                  <a:srgbClr val="000000"/>
                </a:solidFill>
              </a:rPr>
              <a:t> – El cliente necesita saber el nombre de la red para conectarse.</a:t>
            </a:r>
          </a:p>
          <a:p>
            <a:pPr marL="358835" lvl="1" indent="-285750" rtl="0"/>
            <a:r>
              <a:rPr lang="es-419" sz="1600" b="1">
                <a:solidFill>
                  <a:srgbClr val="000000"/>
                </a:solidFill>
              </a:rPr>
              <a:t>Contraseña </a:t>
            </a:r>
            <a:r>
              <a:rPr lang="es-419" sz="1600">
                <a:solidFill>
                  <a:srgbClr val="000000"/>
                </a:solidFill>
              </a:rPr>
              <a:t>– Esto es necesario para que el cliente se autentique en el AP.</a:t>
            </a:r>
          </a:p>
          <a:p>
            <a:pPr marL="358835" lvl="1" indent="-285750" rtl="0"/>
            <a:r>
              <a:rPr lang="es-419" sz="1600" b="1">
                <a:solidFill>
                  <a:srgbClr val="000000"/>
                </a:solidFill>
              </a:rPr>
              <a:t>Modo de red </a:t>
            </a:r>
            <a:r>
              <a:rPr lang="es-419" sz="1600">
                <a:solidFill>
                  <a:srgbClr val="000000"/>
                </a:solidFill>
              </a:rPr>
              <a:t>– El estándar 802.11 en uso.</a:t>
            </a:r>
          </a:p>
          <a:p>
            <a:pPr marL="358835" lvl="1" indent="-285750" rtl="0"/>
            <a:r>
              <a:rPr lang="es-419" sz="1600" b="1">
                <a:solidFill>
                  <a:srgbClr val="000000"/>
                </a:solidFill>
              </a:rPr>
              <a:t>Modo de Seguridad </a:t>
            </a:r>
            <a:r>
              <a:rPr lang="es-419" sz="1600">
                <a:solidFill>
                  <a:srgbClr val="000000"/>
                </a:solidFill>
              </a:rPr>
              <a:t>– La configuración de los parámetros de seguridad, es decir, WEP, WPA o WPA2.</a:t>
            </a:r>
          </a:p>
          <a:p>
            <a:pPr marL="358835" lvl="1" indent="-285750" rtl="0"/>
            <a:r>
              <a:rPr lang="es-419" sz="1600" b="1">
                <a:solidFill>
                  <a:srgbClr val="000000"/>
                </a:solidFill>
              </a:rPr>
              <a:t>Configuraciones de canal </a:t>
            </a:r>
            <a:r>
              <a:rPr lang="es-419" sz="1600">
                <a:solidFill>
                  <a:srgbClr val="000000"/>
                </a:solidFill>
              </a:rPr>
              <a:t>– Las bandas de frecuencia en uso.</a:t>
            </a:r>
          </a:p>
          <a:p>
            <a:pPr marL="73085" lvl="1" indent="0">
              <a:buNone/>
            </a:pPr>
            <a:endParaRPr lang="en-US" sz="1800" dirty="0">
              <a:solidFill>
                <a:srgbClr val="000000"/>
              </a:solidFill>
            </a:endParaRPr>
          </a:p>
          <a:p>
            <a:pPr marL="73085" lvl="1" indent="0">
              <a:buNone/>
            </a:pPr>
            <a:endParaRPr lang="en-US" sz="1800" dirty="0">
              <a:solidFill>
                <a:srgbClr val="000000"/>
              </a:solidFill>
            </a:endParaRPr>
          </a:p>
          <a:p>
            <a:pPr marL="73085" lvl="1" indent="0">
              <a:buNone/>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2455083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c="http://schemas.openxmlformats.org/drawingml/2006/chart" xmlns:c15="http://schemas.microsoft.com/office/drawing/2012/chart"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Operación de WLAN</a:t>
            </a:r>
            <a:r>
              <a:rPr lang="en-US" dirty="0"/>
              <a:t/>
            </a:r>
            <a:br>
              <a:rPr lang="en-US" dirty="0"/>
            </a:br>
            <a:r>
              <a:rPr lang="es-419" sz="2400"/>
              <a:t>Modo de entrega Pasiva y Activa</a:t>
            </a:r>
          </a:p>
        </p:txBody>
      </p:sp>
      <p:sp>
        <p:nvSpPr>
          <p:cNvPr id="6" name="Content Placeholder 3">
            <a:extLst>
              <a:ext uri="{FF2B5EF4-FFF2-40B4-BE49-F238E27FC236}">
                <a16:creationId xmlns="" xmlns:c="http://schemas.openxmlformats.org/drawingml/2006/chart" xmlns:c15="http://schemas.microsoft.com/office/drawing/2012/chart" xmlns:a16="http://schemas.microsoft.com/office/drawing/2014/main" id="{4003F5F5-7654-47FE-8245-0FE364DE3A10}"/>
              </a:ext>
            </a:extLst>
          </p:cNvPr>
          <p:cNvSpPr>
            <a:spLocks noGrp="1"/>
          </p:cNvSpPr>
          <p:nvPr>
            <p:ph idx="1"/>
          </p:nvPr>
        </p:nvSpPr>
        <p:spPr>
          <a:xfrm>
            <a:off x="431802" y="731837"/>
            <a:ext cx="3997323" cy="4078287"/>
          </a:xfrm>
        </p:spPr>
        <p:txBody>
          <a:bodyPr/>
          <a:lstStyle/>
          <a:p>
            <a:pPr marL="0" indent="0" algn="l" rtl="0"/>
            <a:r>
              <a:rPr lang="es-419" sz="1600">
                <a:solidFill>
                  <a:srgbClr val="000000"/>
                </a:solidFill>
              </a:rPr>
              <a:t>Los clientes inalámbricos se conectan al AP mediante un proceso de escaneo (sondeo) pasivo o activo. </a:t>
            </a:r>
          </a:p>
          <a:p>
            <a:pPr marL="415985" lvl="1" indent="-342900" rtl="0">
              <a:buFont typeface="Arial" panose="020B0604020202020204" pitchFamily="34" charset="0"/>
              <a:buChar char="•"/>
            </a:pPr>
            <a:r>
              <a:rPr lang="es-419" sz="1600" b="1">
                <a:solidFill>
                  <a:srgbClr val="000000"/>
                </a:solidFill>
              </a:rPr>
              <a:t>Modo pasivo</a:t>
            </a:r>
            <a:r>
              <a:rPr lang="es-419" sz="1600">
                <a:solidFill>
                  <a:srgbClr val="000000"/>
                </a:solidFill>
              </a:rPr>
              <a:t>: el AP anuncia abiertamente su servicio enviando periódicamente tramas de señal de difusión que contienen el SSID, los estándares admitidos y la configuración de seguridad. </a:t>
            </a:r>
          </a:p>
          <a:p>
            <a:pPr marL="415985" lvl="1" indent="-342900" rtl="0">
              <a:buFont typeface="Arial" panose="020B0604020202020204" pitchFamily="34" charset="0"/>
              <a:buChar char="•"/>
            </a:pPr>
            <a:r>
              <a:rPr lang="es-419" sz="1600" b="1">
                <a:solidFill>
                  <a:srgbClr val="000000"/>
                </a:solidFill>
              </a:rPr>
              <a:t>Modo activo </a:t>
            </a:r>
            <a:r>
              <a:rPr lang="es-419" sz="1600">
                <a:solidFill>
                  <a:srgbClr val="000000"/>
                </a:solidFill>
              </a:rPr>
              <a:t>: los clientes inalámbricos deben conocer el nombre del SSID. El cliente inalámbrico inicia el proceso al transmitir por difusión una trama de solicitud de sondeo en varios canales.</a:t>
            </a:r>
            <a:r>
              <a:rPr lang="es-419" sz="1600" b="1">
                <a:solidFill>
                  <a:srgbClr val="000000"/>
                </a:solidFill>
              </a:rPr>
              <a:t> </a:t>
            </a: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4" name="Picture 3">
            <a:extLst>
              <a:ext uri="{FF2B5EF4-FFF2-40B4-BE49-F238E27FC236}">
                <a16:creationId xmlns="" xmlns:c="http://schemas.openxmlformats.org/drawingml/2006/chart" xmlns:c15="http://schemas.microsoft.com/office/drawing/2012/chart" xmlns:a16="http://schemas.microsoft.com/office/drawing/2014/main" id="{90D136F8-2584-410C-9668-B6E1046C53A8}"/>
              </a:ext>
            </a:extLst>
          </p:cNvPr>
          <p:cNvPicPr>
            <a:picLocks noChangeAspect="1"/>
          </p:cNvPicPr>
          <p:nvPr/>
        </p:nvPicPr>
        <p:blipFill>
          <a:blip r:embed="rId3"/>
          <a:stretch>
            <a:fillRect/>
          </a:stretch>
        </p:blipFill>
        <p:spPr>
          <a:xfrm>
            <a:off x="4953000" y="987617"/>
            <a:ext cx="2454198" cy="1709737"/>
          </a:xfrm>
          <a:prstGeom prst="rect">
            <a:avLst/>
          </a:prstGeom>
        </p:spPr>
      </p:pic>
      <p:sp>
        <p:nvSpPr>
          <p:cNvPr id="10" name="Rectangle 9">
            <a:extLst>
              <a:ext uri="{FF2B5EF4-FFF2-40B4-BE49-F238E27FC236}">
                <a16:creationId xmlns="" xmlns:c="http://schemas.openxmlformats.org/drawingml/2006/chart" xmlns:c15="http://schemas.microsoft.com/office/drawing/2012/chart" xmlns:a16="http://schemas.microsoft.com/office/drawing/2014/main" id="{7BB98524-B210-49BE-AB9C-B15FC935C85F}"/>
              </a:ext>
            </a:extLst>
          </p:cNvPr>
          <p:cNvSpPr/>
          <p:nvPr/>
        </p:nvSpPr>
        <p:spPr>
          <a:xfrm>
            <a:off x="7610475" y="1763871"/>
            <a:ext cx="1209676" cy="307777"/>
          </a:xfrm>
          <a:prstGeom prst="rect">
            <a:avLst/>
          </a:prstGeom>
        </p:spPr>
        <p:txBody>
          <a:bodyPr wrap="square">
            <a:spAutoFit/>
          </a:bodyPr>
          <a:lstStyle/>
          <a:p>
            <a:pPr rtl="0"/>
            <a:r>
              <a:rPr lang="es-419" sz="1400" b="1">
                <a:solidFill>
                  <a:srgbClr val="000000"/>
                </a:solidFill>
                <a:latin typeface="CiscoSans"/>
              </a:rPr>
              <a:t>Modo pasivo</a:t>
            </a:r>
          </a:p>
        </p:txBody>
      </p:sp>
      <p:pic>
        <p:nvPicPr>
          <p:cNvPr id="2" name="Picture 1">
            <a:extLst>
              <a:ext uri="{FF2B5EF4-FFF2-40B4-BE49-F238E27FC236}">
                <a16:creationId xmlns="" xmlns:c="http://schemas.openxmlformats.org/drawingml/2006/chart" xmlns:c15="http://schemas.microsoft.com/office/drawing/2012/chart" xmlns:a16="http://schemas.microsoft.com/office/drawing/2014/main" id="{3412303B-0BC9-454D-8539-9B757CDF5D9F}"/>
              </a:ext>
            </a:extLst>
          </p:cNvPr>
          <p:cNvPicPr>
            <a:picLocks noChangeAspect="1"/>
          </p:cNvPicPr>
          <p:nvPr/>
        </p:nvPicPr>
        <p:blipFill>
          <a:blip r:embed="rId4"/>
          <a:stretch>
            <a:fillRect/>
          </a:stretch>
        </p:blipFill>
        <p:spPr>
          <a:xfrm>
            <a:off x="4953000" y="2953135"/>
            <a:ext cx="2762249" cy="1593079"/>
          </a:xfrm>
          <a:prstGeom prst="rect">
            <a:avLst/>
          </a:prstGeom>
        </p:spPr>
      </p:pic>
      <p:sp>
        <p:nvSpPr>
          <p:cNvPr id="11" name="Rectangle 10">
            <a:extLst>
              <a:ext uri="{FF2B5EF4-FFF2-40B4-BE49-F238E27FC236}">
                <a16:creationId xmlns="" xmlns:c="http://schemas.openxmlformats.org/drawingml/2006/chart" xmlns:c15="http://schemas.microsoft.com/office/drawing/2012/chart" xmlns:a16="http://schemas.microsoft.com/office/drawing/2014/main" id="{0E2D58DD-5F4A-411B-AB2B-32F927F08580}"/>
              </a:ext>
            </a:extLst>
          </p:cNvPr>
          <p:cNvSpPr/>
          <p:nvPr/>
        </p:nvSpPr>
        <p:spPr>
          <a:xfrm>
            <a:off x="7610475" y="3595785"/>
            <a:ext cx="1209676" cy="307777"/>
          </a:xfrm>
          <a:prstGeom prst="rect">
            <a:avLst/>
          </a:prstGeom>
        </p:spPr>
        <p:txBody>
          <a:bodyPr wrap="square">
            <a:spAutoFit/>
          </a:bodyPr>
          <a:lstStyle/>
          <a:p>
            <a:pPr rtl="0"/>
            <a:r>
              <a:rPr lang="es-419" sz="1400" b="1">
                <a:solidFill>
                  <a:srgbClr val="000000"/>
                </a:solidFill>
                <a:latin typeface="CiscoSans"/>
              </a:rPr>
              <a:t>Modo activo</a:t>
            </a:r>
          </a:p>
        </p:txBody>
      </p:sp>
    </p:spTree>
    <p:extLst>
      <p:ext uri="{BB962C8B-B14F-4D97-AF65-F5344CB8AC3E}">
        <p14:creationId xmlns:p14="http://schemas.microsoft.com/office/powerpoint/2010/main" val="3542232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pPr rtl="0"/>
            <a:r>
              <a:rPr lang="es-419">
                <a:solidFill>
                  <a:schemeClr val="accent5">
                    <a:lumMod val="40000"/>
                    <a:lumOff val="60000"/>
                  </a:schemeClr>
                </a:solidFill>
              </a:rPr>
              <a:t>12.4 - Funcionamiento de la CAPWAP</a:t>
            </a:r>
          </a:p>
        </p:txBody>
      </p:sp>
    </p:spTree>
    <p:custDataLst>
      <p:tags r:id="rId1"/>
    </p:custDataLst>
    <p:extLst>
      <p:ext uri="{BB962C8B-B14F-4D97-AF65-F5344CB8AC3E}">
        <p14:creationId xmlns:p14="http://schemas.microsoft.com/office/powerpoint/2010/main" val="410599242"/>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c="http://schemas.openxmlformats.org/drawingml/2006/chart" xmlns:c15="http://schemas.microsoft.com/office/drawing/2012/chart"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Operación de la CAPWAP</a:t>
            </a:r>
            <a:r>
              <a:rPr lang="en-US" dirty="0"/>
              <a:t/>
            </a:r>
            <a:br>
              <a:rPr lang="en-US" dirty="0"/>
            </a:br>
            <a:r>
              <a:rPr lang="es-419" sz="2400"/>
              <a:t>Video – CAPWAP</a:t>
            </a:r>
          </a:p>
        </p:txBody>
      </p:sp>
      <p:sp>
        <p:nvSpPr>
          <p:cNvPr id="6" name="Content Placeholder 3">
            <a:extLst>
              <a:ext uri="{FF2B5EF4-FFF2-40B4-BE49-F238E27FC236}">
                <a16:creationId xmlns="" xmlns:c="http://schemas.openxmlformats.org/drawingml/2006/chart" xmlns:c15="http://schemas.microsoft.com/office/drawing/2012/chart" xmlns:a16="http://schemas.microsoft.com/office/drawing/2014/main" id="{4003F5F5-7654-47FE-8245-0FE364DE3A10}"/>
              </a:ext>
            </a:extLst>
          </p:cNvPr>
          <p:cNvSpPr>
            <a:spLocks noGrp="1"/>
          </p:cNvSpPr>
          <p:nvPr>
            <p:ph idx="1"/>
          </p:nvPr>
        </p:nvSpPr>
        <p:spPr>
          <a:xfrm>
            <a:off x="431800" y="1035050"/>
            <a:ext cx="8280400" cy="3073400"/>
          </a:xfrm>
        </p:spPr>
        <p:txBody>
          <a:bodyPr/>
          <a:lstStyle/>
          <a:p>
            <a:pPr marL="0" indent="0" algn="l" defTabSz="684213" rtl="0" fontAlgn="base">
              <a:spcBef>
                <a:spcPts val="0"/>
              </a:spcBef>
              <a:buClr>
                <a:schemeClr val="tx2"/>
              </a:buClr>
              <a:buSzPct val="90000"/>
            </a:pPr>
            <a:r>
              <a:rPr lang="es-419" sz="1800">
                <a:solidFill>
                  <a:srgbClr val="000000"/>
                </a:solidFill>
              </a:rPr>
              <a:t>Este video cubrirá lo siguiente: </a:t>
            </a:r>
          </a:p>
          <a:p>
            <a:pPr marL="285750" indent="-285750" algn="l" defTabSz="684213" rtl="0" fontAlgn="base">
              <a:spcBef>
                <a:spcPts val="0"/>
              </a:spcBef>
              <a:buClr>
                <a:schemeClr val="tx2"/>
              </a:buClr>
              <a:buSzPct val="90000"/>
              <a:buFont typeface="Arial" panose="020B0604020202020204" pitchFamily="34" charset="0"/>
              <a:buChar char="•"/>
            </a:pPr>
            <a:r>
              <a:rPr lang="es-419" sz="1800">
                <a:solidFill>
                  <a:srgbClr val="000000"/>
                </a:solidFill>
              </a:rPr>
              <a:t>Función de control y aprovisionamiento de puntos de acceso inalámbrico (CAPWAP)</a:t>
            </a:r>
          </a:p>
          <a:p>
            <a:pPr marL="285750" indent="-285750" algn="l" defTabSz="684213" rtl="0" fontAlgn="base">
              <a:spcBef>
                <a:spcPts val="0"/>
              </a:spcBef>
              <a:buClr>
                <a:schemeClr val="tx2"/>
              </a:buClr>
              <a:buSzPct val="90000"/>
              <a:buFont typeface="Arial" panose="020B0604020202020204" pitchFamily="34" charset="0"/>
              <a:buChar char="•"/>
            </a:pPr>
            <a:r>
              <a:rPr lang="es-419" sz="1800">
                <a:solidFill>
                  <a:srgbClr val="000000"/>
                </a:solidFill>
              </a:rPr>
              <a:t>Arquitectura de control de acceso a medios divididos (MAC)</a:t>
            </a:r>
          </a:p>
          <a:p>
            <a:pPr marL="285750" indent="-285750" algn="l" defTabSz="684213" rtl="0" fontAlgn="base">
              <a:spcBef>
                <a:spcPts val="0"/>
              </a:spcBef>
              <a:buClr>
                <a:schemeClr val="tx2"/>
              </a:buClr>
              <a:buSzPct val="90000"/>
              <a:buFont typeface="Arial" panose="020B0604020202020204" pitchFamily="34" charset="0"/>
              <a:buChar char="•"/>
            </a:pPr>
            <a:r>
              <a:rPr lang="es-419" sz="1800">
                <a:solidFill>
                  <a:srgbClr val="000000"/>
                </a:solidFill>
              </a:rPr>
              <a:t>Encriptación de DTLS</a:t>
            </a:r>
          </a:p>
          <a:p>
            <a:pPr marL="285750" indent="-285750" algn="l" defTabSz="684213" rtl="0" fontAlgn="base">
              <a:spcBef>
                <a:spcPts val="0"/>
              </a:spcBef>
              <a:buClr>
                <a:schemeClr val="tx2"/>
              </a:buClr>
              <a:buSzPct val="90000"/>
              <a:buFont typeface="Arial" panose="020B0604020202020204" pitchFamily="34" charset="0"/>
              <a:buChar char="•"/>
            </a:pPr>
            <a:r>
              <a:rPr lang="es-419" sz="1800">
                <a:solidFill>
                  <a:srgbClr val="000000"/>
                </a:solidFill>
              </a:rPr>
              <a:t>Conexión flexible a AP</a:t>
            </a:r>
          </a:p>
          <a:p>
            <a:pPr marL="342900" indent="-342900" algn="l">
              <a:buFont typeface="Arial" panose="020B0604020202020204" pitchFamily="34" charset="0"/>
              <a:buChar char="•"/>
            </a:pPr>
            <a:endParaRPr lang="en-US" sz="1600"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818594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c="http://schemas.openxmlformats.org/drawingml/2006/chart" xmlns:c15="http://schemas.microsoft.com/office/drawing/2012/chart"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Operación de la CAPWAP</a:t>
            </a:r>
            <a:r>
              <a:rPr lang="en-US" dirty="0"/>
              <a:t/>
            </a:r>
            <a:br>
              <a:rPr lang="en-US" dirty="0"/>
            </a:br>
            <a:r>
              <a:rPr lang="es-419" sz="2400"/>
              <a:t>Introducción a CAPWAP</a:t>
            </a:r>
          </a:p>
        </p:txBody>
      </p:sp>
      <p:sp>
        <p:nvSpPr>
          <p:cNvPr id="6" name="Content Placeholder 3">
            <a:extLst>
              <a:ext uri="{FF2B5EF4-FFF2-40B4-BE49-F238E27FC236}">
                <a16:creationId xmlns="" xmlns:c="http://schemas.openxmlformats.org/drawingml/2006/chart" xmlns:c15="http://schemas.microsoft.com/office/drawing/2012/chart" xmlns:a16="http://schemas.microsoft.com/office/drawing/2014/main" id="{4003F5F5-7654-47FE-8245-0FE364DE3A10}"/>
              </a:ext>
            </a:extLst>
          </p:cNvPr>
          <p:cNvSpPr>
            <a:spLocks noGrp="1"/>
          </p:cNvSpPr>
          <p:nvPr>
            <p:ph idx="1"/>
          </p:nvPr>
        </p:nvSpPr>
        <p:spPr>
          <a:xfrm>
            <a:off x="490469" y="731837"/>
            <a:ext cx="4310131" cy="3866617"/>
          </a:xfrm>
        </p:spPr>
        <p:txBody>
          <a:bodyPr/>
          <a:lstStyle/>
          <a:p>
            <a:pPr marL="169863" indent="-169863" algn="l" defTabSz="684213" rtl="0" fontAlgn="base">
              <a:spcBef>
                <a:spcPts val="600"/>
              </a:spcBef>
              <a:spcAft>
                <a:spcPts val="600"/>
              </a:spcAft>
              <a:buClr>
                <a:schemeClr val="tx2"/>
              </a:buClr>
              <a:buSzPct val="90000"/>
              <a:buFont typeface="Arial" panose="020B0604020202020204" pitchFamily="34" charset="0"/>
              <a:buChar char="•"/>
            </a:pPr>
            <a:r>
              <a:rPr lang="es-419" sz="1500">
                <a:solidFill>
                  <a:srgbClr val="000000"/>
                </a:solidFill>
              </a:rPr>
              <a:t>CAPWAP es un protocolo estándar IEEE que permite que un WLC administre múltiples AP y WLAN.</a:t>
            </a:r>
          </a:p>
          <a:p>
            <a:pPr marL="169863" indent="-169863" algn="l" defTabSz="684213" rtl="0" fontAlgn="base">
              <a:spcBef>
                <a:spcPts val="600"/>
              </a:spcBef>
              <a:spcAft>
                <a:spcPts val="600"/>
              </a:spcAft>
              <a:buClr>
                <a:schemeClr val="tx2"/>
              </a:buClr>
              <a:buSzPct val="90000"/>
              <a:buFont typeface="Arial" panose="020B0604020202020204" pitchFamily="34" charset="0"/>
              <a:buChar char="•"/>
            </a:pPr>
            <a:r>
              <a:rPr lang="es-419" sz="1600">
                <a:solidFill>
                  <a:srgbClr val="000000"/>
                </a:solidFill>
              </a:rPr>
              <a:t>Basado en LWAPP pero agrega seguridad adicional con Datagram Transport Layer Security (DLTS).</a:t>
            </a:r>
          </a:p>
          <a:p>
            <a:pPr marL="169863" indent="-169863" algn="l" defTabSz="684213" rtl="0" fontAlgn="base">
              <a:spcBef>
                <a:spcPts val="600"/>
              </a:spcBef>
              <a:spcAft>
                <a:spcPts val="600"/>
              </a:spcAft>
              <a:buClr>
                <a:schemeClr val="tx2"/>
              </a:buClr>
              <a:buSzPct val="90000"/>
              <a:buFont typeface="Arial" panose="020B0604020202020204" pitchFamily="34" charset="0"/>
              <a:buChar char="•"/>
            </a:pPr>
            <a:r>
              <a:rPr lang="es-419" sz="1600">
                <a:solidFill>
                  <a:srgbClr val="000000"/>
                </a:solidFill>
              </a:rPr>
              <a:t>Encapsula y reenvía el tráfico del cliente WLAN entre un AP y un WLC a través de túneles utilizando los puertos UDP 5246 y 5247.</a:t>
            </a:r>
          </a:p>
          <a:p>
            <a:pPr marL="169863" indent="-169863" algn="l" defTabSz="684213" rtl="0" fontAlgn="base">
              <a:spcBef>
                <a:spcPts val="600"/>
              </a:spcBef>
              <a:spcAft>
                <a:spcPts val="600"/>
              </a:spcAft>
              <a:buClr>
                <a:schemeClr val="tx2"/>
              </a:buClr>
              <a:buSzPct val="90000"/>
              <a:buFont typeface="Arial" panose="020B0604020202020204" pitchFamily="34" charset="0"/>
              <a:buChar char="•"/>
            </a:pPr>
            <a:r>
              <a:rPr lang="es-419" sz="1600">
                <a:solidFill>
                  <a:srgbClr val="000000"/>
                </a:solidFill>
              </a:rPr>
              <a:t>Opera sobre IPv4 e IPv6. IPv4 usa el protocolo IP 17 e IPv6 usa el protocolo IP 136.</a:t>
            </a:r>
          </a:p>
          <a:p>
            <a:pPr marL="0" indent="0" algn="l"/>
            <a:endParaRPr lang="en-US" sz="1800" b="1" dirty="0">
              <a:solidFill>
                <a:srgbClr val="000000"/>
              </a:solidFill>
            </a:endParaRPr>
          </a:p>
          <a:p>
            <a:pPr marL="0" indent="0" algn="l"/>
            <a:endParaRPr lang="en-US" sz="1800" b="1" dirty="0">
              <a:solidFill>
                <a:srgbClr val="000000"/>
              </a:solidFill>
            </a:endParaRP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5" name="Picture 4">
            <a:extLst>
              <a:ext uri="{FF2B5EF4-FFF2-40B4-BE49-F238E27FC236}">
                <a16:creationId xmlns="" xmlns:c="http://schemas.openxmlformats.org/drawingml/2006/chart" xmlns:c15="http://schemas.microsoft.com/office/drawing/2012/chart" xmlns:a16="http://schemas.microsoft.com/office/drawing/2014/main" id="{0F48CA15-E45D-45AD-AB09-AD2CCD8D3BB3}"/>
              </a:ext>
            </a:extLst>
          </p:cNvPr>
          <p:cNvPicPr>
            <a:picLocks noChangeAspect="1"/>
          </p:cNvPicPr>
          <p:nvPr/>
        </p:nvPicPr>
        <p:blipFill>
          <a:blip r:embed="rId3"/>
          <a:stretch>
            <a:fillRect/>
          </a:stretch>
        </p:blipFill>
        <p:spPr>
          <a:xfrm>
            <a:off x="4800600" y="1276350"/>
            <a:ext cx="3810000" cy="2590800"/>
          </a:xfrm>
          <a:prstGeom prst="rect">
            <a:avLst/>
          </a:prstGeom>
        </p:spPr>
      </p:pic>
    </p:spTree>
    <p:extLst>
      <p:ext uri="{BB962C8B-B14F-4D97-AF65-F5344CB8AC3E}">
        <p14:creationId xmlns:p14="http://schemas.microsoft.com/office/powerpoint/2010/main" val="2756285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244338"/>
            <a:ext cx="7598042" cy="1473462"/>
          </a:xfrm>
        </p:spPr>
        <p:txBody>
          <a:bodyPr/>
          <a:lstStyle/>
          <a:p>
            <a:pPr rtl="0"/>
            <a:r>
              <a:rPr lang="es-419">
                <a:solidFill>
                  <a:schemeClr val="accent5">
                    <a:lumMod val="40000"/>
                    <a:lumOff val="60000"/>
                  </a:schemeClr>
                </a:solidFill>
              </a:rPr>
              <a:t>12.1 - Introducción a la Tecnología Inalámbrica</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c="http://schemas.openxmlformats.org/drawingml/2006/chart" xmlns:c15="http://schemas.microsoft.com/office/drawing/2012/chart"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Operación de la CAPWAP</a:t>
            </a:r>
            <a:r>
              <a:rPr lang="en-US" dirty="0"/>
              <a:t/>
            </a:r>
            <a:br>
              <a:rPr lang="en-US" dirty="0"/>
            </a:br>
            <a:r>
              <a:rPr lang="es-419" sz="2400"/>
              <a:t>Arquitectura MAC dividida</a:t>
            </a:r>
          </a:p>
        </p:txBody>
      </p:sp>
      <p:sp>
        <p:nvSpPr>
          <p:cNvPr id="6" name="Content Placeholder 3">
            <a:extLst>
              <a:ext uri="{FF2B5EF4-FFF2-40B4-BE49-F238E27FC236}">
                <a16:creationId xmlns="" xmlns:c="http://schemas.openxmlformats.org/drawingml/2006/chart" xmlns:c15="http://schemas.microsoft.com/office/drawing/2012/chart" xmlns:a16="http://schemas.microsoft.com/office/drawing/2014/main" id="{4003F5F5-7654-47FE-8245-0FE364DE3A10}"/>
              </a:ext>
            </a:extLst>
          </p:cNvPr>
          <p:cNvSpPr>
            <a:spLocks noGrp="1"/>
          </p:cNvSpPr>
          <p:nvPr>
            <p:ph idx="1"/>
          </p:nvPr>
        </p:nvSpPr>
        <p:spPr>
          <a:xfrm>
            <a:off x="431802" y="943507"/>
            <a:ext cx="3997323" cy="3866617"/>
          </a:xfrm>
        </p:spPr>
        <p:txBody>
          <a:bodyPr/>
          <a:lstStyle/>
          <a:p>
            <a:pPr marL="0" indent="0" algn="l" defTabSz="684213" rtl="0" fontAlgn="base">
              <a:spcBef>
                <a:spcPts val="600"/>
              </a:spcBef>
              <a:spcAft>
                <a:spcPts val="600"/>
              </a:spcAft>
              <a:buClr>
                <a:schemeClr val="tx2"/>
              </a:buClr>
              <a:buSzPct val="90000"/>
            </a:pPr>
            <a:r>
              <a:rPr lang="es-419" sz="1600">
                <a:solidFill>
                  <a:srgbClr val="000000"/>
                </a:solidFill>
              </a:rPr>
              <a:t>El concepto CAPWAP split MAC realiza todas las funciones que normalmente realizan los AP individuales y las distribuye entre dos componentes funcionales:</a:t>
            </a:r>
          </a:p>
          <a:p>
            <a:pPr lvl="1" rtl="0">
              <a:lnSpc>
                <a:spcPct val="100000"/>
              </a:lnSpc>
              <a:spcBef>
                <a:spcPts val="300"/>
              </a:spcBef>
              <a:spcAft>
                <a:spcPts val="300"/>
              </a:spcAft>
              <a:buSzPct val="90000"/>
            </a:pPr>
            <a:r>
              <a:rPr lang="es-419" sz="1600">
                <a:solidFill>
                  <a:srgbClr val="000000"/>
                </a:solidFill>
              </a:rPr>
              <a:t>AP Funciones MAC</a:t>
            </a:r>
          </a:p>
          <a:p>
            <a:pPr lvl="1" rtl="0">
              <a:lnSpc>
                <a:spcPct val="100000"/>
              </a:lnSpc>
              <a:spcBef>
                <a:spcPts val="300"/>
              </a:spcBef>
              <a:spcAft>
                <a:spcPts val="300"/>
              </a:spcAft>
              <a:buSzPct val="90000"/>
            </a:pPr>
            <a:r>
              <a:rPr lang="es-419" sz="1600">
                <a:solidFill>
                  <a:srgbClr val="000000"/>
                </a:solidFill>
              </a:rPr>
              <a:t>Funciones WLC MAC</a:t>
            </a:r>
          </a:p>
          <a:p>
            <a:pPr marL="0" indent="0" algn="l"/>
            <a:endParaRPr lang="en-US" sz="1600" b="1" dirty="0">
              <a:solidFill>
                <a:srgbClr val="000000"/>
              </a:solidFill>
            </a:endParaRPr>
          </a:p>
          <a:p>
            <a:pPr marL="0" indent="0" algn="l"/>
            <a:endParaRPr lang="en-US" sz="1600" b="1"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graphicFrame>
        <p:nvGraphicFramePr>
          <p:cNvPr id="7" name="Content Placeholder 6">
            <a:extLst>
              <a:ext uri="{FF2B5EF4-FFF2-40B4-BE49-F238E27FC236}">
                <a16:creationId xmlns="" xmlns:c="http://schemas.openxmlformats.org/drawingml/2006/chart" xmlns:c15="http://schemas.microsoft.com/office/drawing/2012/chart" xmlns:a16="http://schemas.microsoft.com/office/drawing/2014/main" id="{D3ED25D6-8E6F-4B4D-BD45-E75897C41FAC}"/>
              </a:ext>
            </a:extLst>
          </p:cNvPr>
          <p:cNvGraphicFramePr>
            <a:graphicFrameLocks/>
          </p:cNvGraphicFramePr>
          <p:nvPr>
            <p:extLst>
              <p:ext uri="{D42A27DB-BD31-4B8C-83A1-F6EECF244321}">
                <p14:modId xmlns:p14="http://schemas.microsoft.com/office/powerpoint/2010/main" val="225717397"/>
              </p:ext>
            </p:extLst>
          </p:nvPr>
        </p:nvGraphicFramePr>
        <p:xfrm>
          <a:off x="4572000" y="1169670"/>
          <a:ext cx="3971924" cy="3017520"/>
        </p:xfrm>
        <a:graphic>
          <a:graphicData uri="http://schemas.openxmlformats.org/drawingml/2006/table">
            <a:tbl>
              <a:tblPr firstRow="1" bandRow="1">
                <a:tableStyleId>{5C22544A-7EE6-4342-B048-85BDC9FD1C3A}</a:tableStyleId>
              </a:tblPr>
              <a:tblGrid>
                <a:gridCol w="1862890">
                  <a:extLst>
                    <a:ext uri="{9D8B030D-6E8A-4147-A177-3AD203B41FA5}">
                      <a16:colId xmlns="" xmlns:c="http://schemas.openxmlformats.org/drawingml/2006/chart" xmlns:c15="http://schemas.microsoft.com/office/drawing/2012/chart" xmlns:a16="http://schemas.microsoft.com/office/drawing/2014/main" val="3729139006"/>
                    </a:ext>
                  </a:extLst>
                </a:gridCol>
                <a:gridCol w="2109034">
                  <a:extLst>
                    <a:ext uri="{9D8B030D-6E8A-4147-A177-3AD203B41FA5}">
                      <a16:colId xmlns="" xmlns:c="http://schemas.openxmlformats.org/drawingml/2006/chart" xmlns:c15="http://schemas.microsoft.com/office/drawing/2012/chart" xmlns:a16="http://schemas.microsoft.com/office/drawing/2014/main" val="817269429"/>
                    </a:ext>
                  </a:extLst>
                </a:gridCol>
              </a:tblGrid>
              <a:tr h="0">
                <a:tc>
                  <a:txBody>
                    <a:bodyPr/>
                    <a:lstStyle/>
                    <a:p>
                      <a:pPr rtl="0"/>
                      <a:r>
                        <a:rPr lang="es-419" sz="1400"/>
                        <a:t>AP Funciones MAC</a:t>
                      </a:r>
                    </a:p>
                  </a:txBody>
                  <a:tcPr/>
                </a:tc>
                <a:tc>
                  <a:txBody>
                    <a:bodyPr/>
                    <a:lstStyle/>
                    <a:p>
                      <a:pPr rtl="0"/>
                      <a:r>
                        <a:rPr lang="es-419" sz="1400"/>
                        <a:t>Funciones WLC MAC</a:t>
                      </a:r>
                    </a:p>
                  </a:txBody>
                  <a:tcPr/>
                </a:tc>
                <a:extLst>
                  <a:ext uri="{0D108BD9-81ED-4DB2-BD59-A6C34878D82A}">
                    <a16:rowId xmlns="" xmlns:c="http://schemas.openxmlformats.org/drawingml/2006/chart" xmlns:c15="http://schemas.microsoft.com/office/drawing/2012/chart" xmlns:a16="http://schemas.microsoft.com/office/drawing/2014/main" val="2583676789"/>
                  </a:ext>
                </a:extLst>
              </a:tr>
              <a:tr h="0">
                <a:tc>
                  <a:txBody>
                    <a:bodyPr/>
                    <a:lstStyle/>
                    <a:p>
                      <a:pPr rtl="0"/>
                      <a:r>
                        <a:rPr lang="es-419" sz="1400">
                          <a:solidFill>
                            <a:srgbClr val="000000"/>
                          </a:solidFill>
                        </a:rPr>
                        <a:t>Beacons y respuestas probe</a:t>
                      </a:r>
                    </a:p>
                  </a:txBody>
                  <a:tcPr/>
                </a:tc>
                <a:tc>
                  <a:txBody>
                    <a:bodyPr/>
                    <a:lstStyle/>
                    <a:p>
                      <a:pPr rtl="0"/>
                      <a:r>
                        <a:rPr lang="es-419" sz="1400">
                          <a:solidFill>
                            <a:srgbClr val="000000"/>
                          </a:solidFill>
                        </a:rPr>
                        <a:t>Autenticación.</a:t>
                      </a:r>
                    </a:p>
                  </a:txBody>
                  <a:tcPr/>
                </a:tc>
                <a:extLst>
                  <a:ext uri="{0D108BD9-81ED-4DB2-BD59-A6C34878D82A}">
                    <a16:rowId xmlns="" xmlns:c="http://schemas.openxmlformats.org/drawingml/2006/chart" xmlns:c15="http://schemas.microsoft.com/office/drawing/2012/chart" xmlns:a16="http://schemas.microsoft.com/office/drawing/2014/main" val="3849654457"/>
                  </a:ext>
                </a:extLst>
              </a:tr>
              <a:tr h="170900">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400">
                          <a:solidFill>
                            <a:srgbClr val="000000"/>
                          </a:solidFill>
                        </a:rPr>
                        <a:t>Reconocimientos de paquetes y retransmisiones</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400">
                          <a:solidFill>
                            <a:srgbClr val="000000"/>
                          </a:solidFill>
                        </a:rPr>
                        <a:t>Asociación y re-asociación de clientes itinerantes.</a:t>
                      </a:r>
                    </a:p>
                  </a:txBody>
                  <a:tcPr/>
                </a:tc>
                <a:extLst>
                  <a:ext uri="{0D108BD9-81ED-4DB2-BD59-A6C34878D82A}">
                    <a16:rowId xmlns="" xmlns:c="http://schemas.openxmlformats.org/drawingml/2006/chart" xmlns:c15="http://schemas.microsoft.com/office/drawing/2012/chart" xmlns:a16="http://schemas.microsoft.com/office/drawing/2014/main" val="235735172"/>
                  </a:ext>
                </a:extLst>
              </a:tr>
              <a:tr h="174195">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400">
                          <a:solidFill>
                            <a:srgbClr val="000000"/>
                          </a:solidFill>
                        </a:rPr>
                        <a:t>Cola de Frame y priorización de paquetes</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400">
                          <a:solidFill>
                            <a:srgbClr val="000000"/>
                          </a:solidFill>
                        </a:rPr>
                        <a:t>Traducción de Frames a otros protocolos.</a:t>
                      </a:r>
                    </a:p>
                  </a:txBody>
                  <a:tcPr/>
                </a:tc>
                <a:extLst>
                  <a:ext uri="{0D108BD9-81ED-4DB2-BD59-A6C34878D82A}">
                    <a16:rowId xmlns="" xmlns:c="http://schemas.openxmlformats.org/drawingml/2006/chart" xmlns:c15="http://schemas.microsoft.com/office/drawing/2012/chart" xmlns:a16="http://schemas.microsoft.com/office/drawing/2014/main" val="1458107787"/>
                  </a:ext>
                </a:extLst>
              </a:tr>
              <a:tr h="274011">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400">
                          <a:solidFill>
                            <a:srgbClr val="000000"/>
                          </a:solidFill>
                        </a:rPr>
                        <a:t>Cifrado y descifrado de datos de capa MAC</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400">
                          <a:solidFill>
                            <a:srgbClr val="000000"/>
                          </a:solidFill>
                        </a:rPr>
                        <a:t>Terminación del tráfico 802.11 en una interfaz cableada.</a:t>
                      </a:r>
                    </a:p>
                  </a:txBody>
                  <a:tcPr/>
                </a:tc>
                <a:extLst>
                  <a:ext uri="{0D108BD9-81ED-4DB2-BD59-A6C34878D82A}">
                    <a16:rowId xmlns="" xmlns:c="http://schemas.openxmlformats.org/drawingml/2006/chart" xmlns:c15="http://schemas.microsoft.com/office/drawing/2012/chart" xmlns:a16="http://schemas.microsoft.com/office/drawing/2014/main" val="2495454272"/>
                  </a:ext>
                </a:extLst>
              </a:tr>
            </a:tbl>
          </a:graphicData>
        </a:graphic>
      </p:graphicFrame>
    </p:spTree>
    <p:extLst>
      <p:ext uri="{BB962C8B-B14F-4D97-AF65-F5344CB8AC3E}">
        <p14:creationId xmlns:p14="http://schemas.microsoft.com/office/powerpoint/2010/main" val="396663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c="http://schemas.openxmlformats.org/drawingml/2006/chart" xmlns:c15="http://schemas.microsoft.com/office/drawing/2012/chart"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Operación de CAPWAP</a:t>
            </a:r>
            <a:r>
              <a:rPr lang="en-US" dirty="0"/>
              <a:t/>
            </a:r>
            <a:br>
              <a:rPr lang="en-US" dirty="0"/>
            </a:br>
            <a:r>
              <a:rPr lang="es-419" sz="2400"/>
              <a:t>Cifrado DTLS</a:t>
            </a:r>
          </a:p>
        </p:txBody>
      </p:sp>
      <p:sp>
        <p:nvSpPr>
          <p:cNvPr id="6" name="Content Placeholder 3">
            <a:extLst>
              <a:ext uri="{FF2B5EF4-FFF2-40B4-BE49-F238E27FC236}">
                <a16:creationId xmlns="" xmlns:c="http://schemas.openxmlformats.org/drawingml/2006/chart" xmlns:c15="http://schemas.microsoft.com/office/drawing/2012/chart" xmlns:a16="http://schemas.microsoft.com/office/drawing/2014/main" id="{4003F5F5-7654-47FE-8245-0FE364DE3A10}"/>
              </a:ext>
            </a:extLst>
          </p:cNvPr>
          <p:cNvSpPr>
            <a:spLocks noGrp="1"/>
          </p:cNvSpPr>
          <p:nvPr>
            <p:ph idx="1"/>
          </p:nvPr>
        </p:nvSpPr>
        <p:spPr>
          <a:xfrm>
            <a:off x="431802" y="943507"/>
            <a:ext cx="3997323" cy="3866617"/>
          </a:xfrm>
        </p:spPr>
        <p:txBody>
          <a:bodyPr/>
          <a:lstStyle/>
          <a:p>
            <a:pPr marL="169863" indent="-169863" algn="l" defTabSz="684213" rtl="0" fontAlgn="base">
              <a:spcBef>
                <a:spcPts val="600"/>
              </a:spcBef>
              <a:spcAft>
                <a:spcPts val="600"/>
              </a:spcAft>
              <a:buClr>
                <a:schemeClr val="tx2"/>
              </a:buClr>
              <a:buSzPct val="90000"/>
              <a:buFont typeface="Arial" panose="020B0604020202020204" pitchFamily="34" charset="0"/>
              <a:buChar char="•"/>
            </a:pPr>
            <a:r>
              <a:rPr lang="es-419" sz="1600">
                <a:solidFill>
                  <a:srgbClr val="000000"/>
                </a:solidFill>
              </a:rPr>
              <a:t>DTLS proporciona seguridad entre el AP y el WLC.</a:t>
            </a:r>
          </a:p>
          <a:p>
            <a:pPr marL="169863" indent="-169863" algn="l" defTabSz="684213" rtl="0" fontAlgn="base">
              <a:spcBef>
                <a:spcPts val="600"/>
              </a:spcBef>
              <a:spcAft>
                <a:spcPts val="600"/>
              </a:spcAft>
              <a:buClr>
                <a:schemeClr val="tx2"/>
              </a:buClr>
              <a:buSzPct val="90000"/>
              <a:buFont typeface="Arial" panose="020B0604020202020204" pitchFamily="34" charset="0"/>
              <a:buChar char="•"/>
            </a:pPr>
            <a:r>
              <a:rPr lang="es-419" sz="1600">
                <a:solidFill>
                  <a:srgbClr val="000000"/>
                </a:solidFill>
              </a:rPr>
              <a:t>Está habilitado de manera predeterminada para proteger el canal de control CAPWAP y cifrar todo el tráfico de administración y control entre AP y WLC.</a:t>
            </a:r>
          </a:p>
          <a:p>
            <a:pPr marL="169863" indent="-169863" algn="l" defTabSz="684213" rtl="0" fontAlgn="base">
              <a:spcBef>
                <a:spcPts val="600"/>
              </a:spcBef>
              <a:spcAft>
                <a:spcPts val="600"/>
              </a:spcAft>
              <a:buClr>
                <a:schemeClr val="tx2"/>
              </a:buClr>
              <a:buSzPct val="90000"/>
              <a:buFont typeface="Arial" panose="020B0604020202020204" pitchFamily="34" charset="0"/>
              <a:buChar char="•"/>
            </a:pPr>
            <a:r>
              <a:rPr lang="es-419" sz="1600">
                <a:solidFill>
                  <a:srgbClr val="000000"/>
                </a:solidFill>
              </a:rPr>
              <a:t>El cifrado de datos está deshabilitado de manera predeterminada y requiere que se instale una licencia DTLS en el WLC antes de que se pueda habilitar en el AP.</a:t>
            </a:r>
          </a:p>
          <a:p>
            <a:pPr marL="169863" indent="-169863" algn="l" defTabSz="684213" fontAlgn="base">
              <a:spcBef>
                <a:spcPts val="600"/>
              </a:spcBef>
              <a:spcAft>
                <a:spcPts val="600"/>
              </a:spcAft>
              <a:buClr>
                <a:schemeClr val="tx2"/>
              </a:buClr>
              <a:buSzPct val="90000"/>
              <a:buFont typeface="Arial" panose="020B0604020202020204" pitchFamily="34" charset="0"/>
              <a:buChar char="•"/>
            </a:pPr>
            <a:endParaRPr lang="en-US" sz="1600" dirty="0">
              <a:solidFill>
                <a:srgbClr val="000000"/>
              </a:solidFill>
            </a:endParaRPr>
          </a:p>
          <a:p>
            <a:pPr marL="0" indent="0" algn="l"/>
            <a:endParaRPr lang="en-US" sz="1800" b="1" dirty="0">
              <a:solidFill>
                <a:srgbClr val="000000"/>
              </a:solidFill>
            </a:endParaRPr>
          </a:p>
          <a:p>
            <a:pPr marL="0" indent="0" algn="l"/>
            <a:endParaRPr lang="en-US" sz="1800" b="1" dirty="0">
              <a:solidFill>
                <a:srgbClr val="000000"/>
              </a:solidFill>
            </a:endParaRP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2" name="Picture 1">
            <a:extLst>
              <a:ext uri="{FF2B5EF4-FFF2-40B4-BE49-F238E27FC236}">
                <a16:creationId xmlns="" xmlns:c="http://schemas.openxmlformats.org/drawingml/2006/chart" xmlns:c15="http://schemas.microsoft.com/office/drawing/2012/chart" xmlns:a16="http://schemas.microsoft.com/office/drawing/2014/main" id="{F3107A68-75BE-49F0-8FBE-BB3810419C19}"/>
              </a:ext>
            </a:extLst>
          </p:cNvPr>
          <p:cNvPicPr>
            <a:picLocks noChangeAspect="1"/>
          </p:cNvPicPr>
          <p:nvPr/>
        </p:nvPicPr>
        <p:blipFill>
          <a:blip r:embed="rId3"/>
          <a:stretch>
            <a:fillRect/>
          </a:stretch>
        </p:blipFill>
        <p:spPr>
          <a:xfrm>
            <a:off x="4315837" y="1149406"/>
            <a:ext cx="4595028" cy="2435365"/>
          </a:xfrm>
          <a:prstGeom prst="rect">
            <a:avLst/>
          </a:prstGeom>
        </p:spPr>
      </p:pic>
    </p:spTree>
    <p:extLst>
      <p:ext uri="{BB962C8B-B14F-4D97-AF65-F5344CB8AC3E}">
        <p14:creationId xmlns:p14="http://schemas.microsoft.com/office/powerpoint/2010/main" val="188379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c="http://schemas.openxmlformats.org/drawingml/2006/chart" xmlns:c15="http://schemas.microsoft.com/office/drawing/2012/chart"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Operación de CAPWAP</a:t>
            </a:r>
            <a:r>
              <a:rPr lang="en-US" dirty="0"/>
              <a:t/>
            </a:r>
            <a:br>
              <a:rPr lang="en-US" dirty="0"/>
            </a:br>
            <a:r>
              <a:rPr lang="es-419" sz="2400"/>
              <a:t>Conexión flexible a AP</a:t>
            </a:r>
          </a:p>
        </p:txBody>
      </p:sp>
      <p:sp>
        <p:nvSpPr>
          <p:cNvPr id="6" name="Content Placeholder 3">
            <a:extLst>
              <a:ext uri="{FF2B5EF4-FFF2-40B4-BE49-F238E27FC236}">
                <a16:creationId xmlns="" xmlns:c="http://schemas.openxmlformats.org/drawingml/2006/chart" xmlns:c15="http://schemas.microsoft.com/office/drawing/2012/chart" xmlns:a16="http://schemas.microsoft.com/office/drawing/2014/main" id="{4003F5F5-7654-47FE-8245-0FE364DE3A10}"/>
              </a:ext>
            </a:extLst>
          </p:cNvPr>
          <p:cNvSpPr>
            <a:spLocks noGrp="1"/>
          </p:cNvSpPr>
          <p:nvPr>
            <p:ph idx="1"/>
          </p:nvPr>
        </p:nvSpPr>
        <p:spPr>
          <a:xfrm>
            <a:off x="110067" y="731837"/>
            <a:ext cx="8712200" cy="1930235"/>
          </a:xfrm>
        </p:spPr>
        <p:txBody>
          <a:bodyPr/>
          <a:lstStyle/>
          <a:p>
            <a:pPr marL="0" indent="0" algn="l" defTabSz="684213" rtl="0" fontAlgn="base">
              <a:spcBef>
                <a:spcPts val="600"/>
              </a:spcBef>
              <a:spcAft>
                <a:spcPts val="600"/>
              </a:spcAft>
              <a:buClr>
                <a:schemeClr val="tx2"/>
              </a:buClr>
              <a:buSzPct val="90000"/>
            </a:pPr>
            <a:r>
              <a:rPr lang="es-419" sz="1600">
                <a:solidFill>
                  <a:srgbClr val="000000"/>
                </a:solidFill>
              </a:rPr>
              <a:t>FlexConnect permite la configuración y el control de Aps a través de un enlace WAN.</a:t>
            </a:r>
          </a:p>
          <a:p>
            <a:pPr marL="0" indent="0" algn="l" defTabSz="684213" rtl="0" fontAlgn="base">
              <a:spcBef>
                <a:spcPts val="600"/>
              </a:spcBef>
              <a:spcAft>
                <a:spcPts val="600"/>
              </a:spcAft>
              <a:buClr>
                <a:schemeClr val="tx2"/>
              </a:buClr>
              <a:buSzPct val="90000"/>
            </a:pPr>
            <a:r>
              <a:rPr lang="es-419" sz="1600">
                <a:solidFill>
                  <a:srgbClr val="000000"/>
                </a:solidFill>
              </a:rPr>
              <a:t>Hay dos modos de opción para la Conexión flexible a AP:</a:t>
            </a:r>
          </a:p>
          <a:p>
            <a:pPr lvl="2" algn="thaiDist" rtl="0">
              <a:lnSpc>
                <a:spcPct val="85000"/>
              </a:lnSpc>
              <a:spcBef>
                <a:spcPct val="30000"/>
              </a:spcBef>
              <a:spcAft>
                <a:spcPts val="300"/>
              </a:spcAft>
              <a:buSzPct val="90000"/>
            </a:pPr>
            <a:r>
              <a:rPr lang="es-419" sz="1500" b="1">
                <a:solidFill>
                  <a:srgbClr val="000000"/>
                </a:solidFill>
              </a:rPr>
              <a:t>Modo conectado </a:t>
            </a:r>
            <a:r>
              <a:rPr lang="es-419" sz="1500">
                <a:solidFill>
                  <a:srgbClr val="000000"/>
                </a:solidFill>
              </a:rPr>
              <a:t>– El WLC es accesible. La Conexión flexible a AP tiene conectividad CAPWAP con el WLC a través del túnel CAPWAP. El WLC realiza todas las funciones CAPWAP.</a:t>
            </a:r>
          </a:p>
          <a:p>
            <a:pPr lvl="2" algn="thaiDist" rtl="0">
              <a:lnSpc>
                <a:spcPct val="85000"/>
              </a:lnSpc>
              <a:spcBef>
                <a:spcPct val="30000"/>
              </a:spcBef>
              <a:spcAft>
                <a:spcPts val="300"/>
              </a:spcAft>
              <a:buSzPct val="90000"/>
            </a:pPr>
            <a:r>
              <a:rPr lang="es-419" sz="1500" b="1">
                <a:solidFill>
                  <a:srgbClr val="000000"/>
                </a:solidFill>
              </a:rPr>
              <a:t>Modo independiente </a:t>
            </a:r>
            <a:r>
              <a:rPr lang="es-419" sz="1500">
                <a:solidFill>
                  <a:srgbClr val="000000"/>
                </a:solidFill>
              </a:rPr>
              <a:t>– El WLC es inalcanzable. La Conexión flexible a AP ha perdido la conectividad CAPWAP con el WLC. La Conexión Flexible a AP puede asumir algunas de las funciones de WLC, como cambiar el tráfico de datos del cliente localmente y realizar la autenticación del cliente localmente.</a:t>
            </a:r>
          </a:p>
          <a:p>
            <a:pPr marL="169863" indent="-169863" algn="l" defTabSz="684213" fontAlgn="base">
              <a:spcBef>
                <a:spcPts val="600"/>
              </a:spcBef>
              <a:spcAft>
                <a:spcPts val="600"/>
              </a:spcAft>
              <a:buClr>
                <a:schemeClr val="tx2"/>
              </a:buClr>
              <a:buSzPct val="90000"/>
              <a:buFont typeface="Arial" panose="020B0604020202020204" pitchFamily="34" charset="0"/>
              <a:buChar char="•"/>
            </a:pPr>
            <a:endParaRPr lang="en-US" sz="1600" dirty="0">
              <a:solidFill>
                <a:srgbClr val="000000"/>
              </a:solidFill>
            </a:endParaRPr>
          </a:p>
          <a:p>
            <a:pPr marL="0" indent="0" algn="l"/>
            <a:endParaRPr lang="en-US" sz="1600" b="1" dirty="0">
              <a:solidFill>
                <a:srgbClr val="000000"/>
              </a:solidFill>
            </a:endParaRPr>
          </a:p>
          <a:p>
            <a:pPr marL="0" indent="0" algn="l"/>
            <a:endParaRPr lang="en-US" sz="1600" b="1"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4" name="Picture 3">
            <a:extLst>
              <a:ext uri="{FF2B5EF4-FFF2-40B4-BE49-F238E27FC236}">
                <a16:creationId xmlns="" xmlns:c="http://schemas.openxmlformats.org/drawingml/2006/chart" xmlns:c15="http://schemas.microsoft.com/office/drawing/2012/chart" xmlns:a16="http://schemas.microsoft.com/office/drawing/2014/main" id="{68E27057-9975-40C1-A87D-146743F9A3F7}"/>
              </a:ext>
            </a:extLst>
          </p:cNvPr>
          <p:cNvPicPr>
            <a:picLocks noChangeAspect="1"/>
          </p:cNvPicPr>
          <p:nvPr/>
        </p:nvPicPr>
        <p:blipFill>
          <a:blip r:embed="rId3"/>
          <a:stretch>
            <a:fillRect/>
          </a:stretch>
        </p:blipFill>
        <p:spPr>
          <a:xfrm>
            <a:off x="2064545" y="2986760"/>
            <a:ext cx="4648200" cy="1718565"/>
          </a:xfrm>
          <a:prstGeom prst="rect">
            <a:avLst/>
          </a:prstGeom>
        </p:spPr>
      </p:pic>
    </p:spTree>
    <p:extLst>
      <p:ext uri="{BB962C8B-B14F-4D97-AF65-F5344CB8AC3E}">
        <p14:creationId xmlns:p14="http://schemas.microsoft.com/office/powerpoint/2010/main" val="614227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pPr rtl="0"/>
            <a:r>
              <a:rPr lang="es-419">
                <a:solidFill>
                  <a:schemeClr val="accent5">
                    <a:lumMod val="40000"/>
                    <a:lumOff val="60000"/>
                  </a:schemeClr>
                </a:solidFill>
              </a:rPr>
              <a:t>12.5 - Gestión de Canales</a:t>
            </a:r>
          </a:p>
        </p:txBody>
      </p:sp>
    </p:spTree>
    <p:custDataLst>
      <p:tags r:id="rId1"/>
    </p:custDataLst>
    <p:extLst>
      <p:ext uri="{BB962C8B-B14F-4D97-AF65-F5344CB8AC3E}">
        <p14:creationId xmlns:p14="http://schemas.microsoft.com/office/powerpoint/2010/main" val="3878077811"/>
      </p:ext>
    </p:extLst>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c="http://schemas.openxmlformats.org/drawingml/2006/chart" xmlns:c15="http://schemas.microsoft.com/office/drawing/2012/chart"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Gestión de canales</a:t>
            </a:r>
            <a:r>
              <a:rPr lang="en-US" dirty="0"/>
              <a:t/>
            </a:r>
            <a:br>
              <a:rPr lang="en-US" dirty="0"/>
            </a:br>
            <a:r>
              <a:rPr lang="es-419" sz="2400"/>
              <a:t>Canal de Frecuencia de Saturación</a:t>
            </a:r>
          </a:p>
        </p:txBody>
      </p:sp>
      <p:sp>
        <p:nvSpPr>
          <p:cNvPr id="6" name="Content Placeholder 3">
            <a:extLst>
              <a:ext uri="{FF2B5EF4-FFF2-40B4-BE49-F238E27FC236}">
                <a16:creationId xmlns="" xmlns:c="http://schemas.openxmlformats.org/drawingml/2006/chart" xmlns:c15="http://schemas.microsoft.com/office/drawing/2012/chart" xmlns:a16="http://schemas.microsoft.com/office/drawing/2014/main" id="{4003F5F5-7654-47FE-8245-0FE364DE3A10}"/>
              </a:ext>
            </a:extLst>
          </p:cNvPr>
          <p:cNvSpPr>
            <a:spLocks noGrp="1"/>
          </p:cNvSpPr>
          <p:nvPr>
            <p:ph idx="1"/>
          </p:nvPr>
        </p:nvSpPr>
        <p:spPr>
          <a:xfrm>
            <a:off x="118533" y="731837"/>
            <a:ext cx="8500534" cy="3325813"/>
          </a:xfrm>
        </p:spPr>
        <p:txBody>
          <a:bodyPr/>
          <a:lstStyle/>
          <a:p>
            <a:pPr marL="0" indent="0" algn="l" defTabSz="684213" rtl="0" fontAlgn="base">
              <a:spcBef>
                <a:spcPct val="30000"/>
              </a:spcBef>
              <a:spcAft>
                <a:spcPts val="600"/>
              </a:spcAft>
              <a:buClr>
                <a:schemeClr val="tx2"/>
              </a:buClr>
              <a:buSzPct val="90000"/>
            </a:pPr>
            <a:r>
              <a:rPr lang="es-419" sz="1600">
                <a:solidFill>
                  <a:srgbClr val="000000"/>
                </a:solidFill>
              </a:rPr>
              <a:t>Si la demanda de un canal inalámbrico específico es demasiado alta, el canal puede sobresaturarse, degradando la calidad de la comunicación.</a:t>
            </a:r>
          </a:p>
          <a:p>
            <a:pPr marL="0" indent="0" algn="l" defTabSz="684213" rtl="0" fontAlgn="base">
              <a:spcBef>
                <a:spcPct val="30000"/>
              </a:spcBef>
              <a:spcAft>
                <a:spcPts val="600"/>
              </a:spcAft>
              <a:buClr>
                <a:schemeClr val="tx2"/>
              </a:buClr>
              <a:buSzPct val="90000"/>
            </a:pPr>
            <a:r>
              <a:rPr lang="es-419" sz="1600">
                <a:solidFill>
                  <a:srgbClr val="000000"/>
                </a:solidFill>
              </a:rPr>
              <a:t>La saturación de canales se puede mitigar utilizando técnicas que usan los canales de manera más eficiente.</a:t>
            </a:r>
          </a:p>
          <a:p>
            <a:pPr marL="169863" lvl="1" indent="-169863" rtl="0">
              <a:lnSpc>
                <a:spcPct val="85000"/>
              </a:lnSpc>
              <a:spcBef>
                <a:spcPct val="30000"/>
              </a:spcBef>
              <a:spcAft>
                <a:spcPts val="600"/>
              </a:spcAft>
              <a:buSzPct val="90000"/>
              <a:buFont typeface="Arial" panose="020B0604020202020204" pitchFamily="34" charset="0"/>
              <a:buChar char="•"/>
            </a:pPr>
            <a:r>
              <a:rPr lang="es-419" sz="1600" b="1">
                <a:solidFill>
                  <a:srgbClr val="000000"/>
                </a:solidFill>
              </a:rPr>
              <a:t>Direct-Sequence Spread Spectrum (DSSS) </a:t>
            </a:r>
            <a:r>
              <a:rPr lang="es-419" sz="1600">
                <a:solidFill>
                  <a:srgbClr val="000000"/>
                </a:solidFill>
              </a:rPr>
              <a:t>- Una técnica de modulación diseñada para extender una señal sobre una banda de frecuencia más grande. Usado por dispositivos 802.11b para evitar interferencias de otros dispositivos que usan la misma frecuencia de 2.4 GHz.</a:t>
            </a:r>
          </a:p>
          <a:p>
            <a:pPr marL="169863" lvl="1" indent="-169863" rtl="0">
              <a:lnSpc>
                <a:spcPct val="85000"/>
              </a:lnSpc>
              <a:spcBef>
                <a:spcPct val="30000"/>
              </a:spcBef>
              <a:spcAft>
                <a:spcPts val="600"/>
              </a:spcAft>
              <a:buSzPct val="90000"/>
              <a:buFont typeface="Arial" panose="020B0604020202020204" pitchFamily="34" charset="0"/>
              <a:buChar char="•"/>
            </a:pPr>
            <a:r>
              <a:rPr lang="es-419" sz="1600" b="1">
                <a:solidFill>
                  <a:srgbClr val="000000"/>
                </a:solidFill>
              </a:rPr>
              <a:t>Frequency-Hopping Spread Spectrum (FHSS) </a:t>
            </a:r>
            <a:r>
              <a:rPr lang="es-419" sz="1600">
                <a:solidFill>
                  <a:srgbClr val="000000"/>
                </a:solidFill>
              </a:rPr>
              <a:t>- Transmite señales de radio cambiando rápidamente una señal portadora entre muchos canales de frecuencia. El emisor y el receptor deben estar sincronizados para "saber" a qué canal saltar. Usado por el estándar 802.11 original.</a:t>
            </a:r>
          </a:p>
          <a:p>
            <a:pPr marL="169863" lvl="1" indent="-169863" rtl="0">
              <a:lnSpc>
                <a:spcPct val="85000"/>
              </a:lnSpc>
              <a:spcBef>
                <a:spcPct val="30000"/>
              </a:spcBef>
              <a:spcAft>
                <a:spcPts val="600"/>
              </a:spcAft>
              <a:buSzPct val="90000"/>
              <a:buFont typeface="Arial" panose="020B0604020202020204" pitchFamily="34" charset="0"/>
              <a:buChar char="•"/>
            </a:pPr>
            <a:r>
              <a:rPr lang="es-419" sz="1600" b="1">
                <a:solidFill>
                  <a:srgbClr val="000000"/>
                </a:solidFill>
              </a:rPr>
              <a:t>Orthogonal Frequency-Division Multiplexing (OFDM) </a:t>
            </a:r>
            <a:r>
              <a:rPr lang="es-419" sz="1600">
                <a:solidFill>
                  <a:srgbClr val="000000"/>
                </a:solidFill>
              </a:rPr>
              <a:t>- </a:t>
            </a:r>
            <a:r>
              <a:rPr lang="es-419" sz="1600"/>
              <a:t> </a:t>
            </a:r>
            <a:r>
              <a:rPr lang="es-419" sz="1600">
                <a:solidFill>
                  <a:srgbClr val="000000"/>
                </a:solidFill>
              </a:rPr>
              <a:t>Subconjunto de multiplexación por división de frecuencia en el que un solo canal utiliza múltiples subcanales en frecuencias adyacentes. Una serie de sistemas de comunicación, incluidos los estándares 802.11a/g/n/ac, usa OFDM. </a:t>
            </a:r>
          </a:p>
          <a:p>
            <a:pPr marL="0" indent="0" algn="l" defTabSz="684213" fontAlgn="base">
              <a:spcBef>
                <a:spcPts val="600"/>
              </a:spcBef>
              <a:spcAft>
                <a:spcPts val="600"/>
              </a:spcAft>
              <a:buClr>
                <a:schemeClr val="tx2"/>
              </a:buClr>
              <a:buSzPct val="90000"/>
            </a:pPr>
            <a:endParaRPr lang="en-US" sz="1600" b="1" dirty="0">
              <a:solidFill>
                <a:srgbClr val="000000"/>
              </a:solidFill>
            </a:endParaRPr>
          </a:p>
          <a:p>
            <a:pPr marL="0" indent="0" algn="l"/>
            <a:endParaRPr lang="en-US" sz="1800" b="1" dirty="0">
              <a:solidFill>
                <a:srgbClr val="000000"/>
              </a:solidFill>
            </a:endParaRPr>
          </a:p>
          <a:p>
            <a:pPr marL="0" indent="0" algn="l"/>
            <a:endParaRPr lang="en-US" sz="1800" b="1" dirty="0">
              <a:solidFill>
                <a:srgbClr val="000000"/>
              </a:solidFill>
            </a:endParaRPr>
          </a:p>
          <a:p>
            <a:pPr marL="489010" lvl="2" indent="-342900">
              <a:buFont typeface="Arial" panose="020B0604020202020204" pitchFamily="34" charset="0"/>
              <a:buChar char="•"/>
            </a:pPr>
            <a:endParaRPr lang="en-US" sz="2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0" indent="0" algn="l"/>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spTree>
    <p:extLst>
      <p:ext uri="{BB962C8B-B14F-4D97-AF65-F5344CB8AC3E}">
        <p14:creationId xmlns:p14="http://schemas.microsoft.com/office/powerpoint/2010/main" val="130295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c="http://schemas.openxmlformats.org/drawingml/2006/chart" xmlns:c15="http://schemas.microsoft.com/office/drawing/2012/chart"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Gestión de Canales (Channel Management)</a:t>
            </a:r>
            <a:r>
              <a:rPr lang="en-US" dirty="0"/>
              <a:t/>
            </a:r>
            <a:br>
              <a:rPr lang="en-US" dirty="0"/>
            </a:br>
            <a:r>
              <a:rPr lang="es-419" sz="2400"/>
              <a:t>Selección del canal</a:t>
            </a:r>
          </a:p>
        </p:txBody>
      </p:sp>
      <p:sp>
        <p:nvSpPr>
          <p:cNvPr id="6" name="Content Placeholder 3">
            <a:extLst>
              <a:ext uri="{FF2B5EF4-FFF2-40B4-BE49-F238E27FC236}">
                <a16:creationId xmlns="" xmlns:c="http://schemas.openxmlformats.org/drawingml/2006/chart" xmlns:c15="http://schemas.microsoft.com/office/drawing/2012/chart" xmlns:a16="http://schemas.microsoft.com/office/drawing/2014/main" id="{4003F5F5-7654-47FE-8245-0FE364DE3A10}"/>
              </a:ext>
            </a:extLst>
          </p:cNvPr>
          <p:cNvSpPr>
            <a:spLocks noGrp="1"/>
          </p:cNvSpPr>
          <p:nvPr>
            <p:ph idx="1"/>
          </p:nvPr>
        </p:nvSpPr>
        <p:spPr>
          <a:xfrm>
            <a:off x="431802" y="943508"/>
            <a:ext cx="7913686" cy="1080026"/>
          </a:xfrm>
        </p:spPr>
        <p:txBody>
          <a:bodyPr/>
          <a:lstStyle/>
          <a:p>
            <a:pPr marL="169863" indent="-169863" algn="l" defTabSz="684213" rtl="0" fontAlgn="base">
              <a:lnSpc>
                <a:spcPct val="85000"/>
              </a:lnSpc>
              <a:spcBef>
                <a:spcPct val="30000"/>
              </a:spcBef>
              <a:spcAft>
                <a:spcPts val="600"/>
              </a:spcAft>
              <a:buClr>
                <a:schemeClr val="tx2"/>
              </a:buClr>
              <a:buSzPct val="90000"/>
              <a:buFont typeface="Arial" panose="020B0604020202020204" pitchFamily="34" charset="0"/>
              <a:buChar char="•"/>
            </a:pPr>
            <a:r>
              <a:rPr lang="es-419" sz="1500">
                <a:solidFill>
                  <a:srgbClr val="000000"/>
                </a:solidFill>
              </a:rPr>
              <a:t>La banda de 2,4 GHz se subdivide en múltiples canales, cada uno de los cuales tiene un ancho de banda de 22 MHz y se separa del siguiente canal en 5 MHz.</a:t>
            </a:r>
          </a:p>
          <a:p>
            <a:pPr marL="169863" indent="-169863" algn="l" defTabSz="684213" rtl="0" fontAlgn="base">
              <a:lnSpc>
                <a:spcPct val="85000"/>
              </a:lnSpc>
              <a:spcBef>
                <a:spcPct val="30000"/>
              </a:spcBef>
              <a:spcAft>
                <a:spcPts val="600"/>
              </a:spcAft>
              <a:buClr>
                <a:schemeClr val="tx2"/>
              </a:buClr>
              <a:buSzPct val="90000"/>
              <a:buFont typeface="Arial" panose="020B0604020202020204" pitchFamily="34" charset="0"/>
              <a:buChar char="•"/>
            </a:pPr>
            <a:r>
              <a:rPr lang="es-419" sz="1500">
                <a:solidFill>
                  <a:srgbClr val="000000"/>
                </a:solidFill>
              </a:rPr>
              <a:t>Una práctica recomendada para las WLAN 802.11b/g/n que requieren múltiples AP es utilizar canales no superpuestos, como 1, 6 y 11.</a:t>
            </a:r>
          </a:p>
          <a:p>
            <a:pPr marL="169863" indent="-169863" algn="l" defTabSz="684213" fontAlgn="base">
              <a:lnSpc>
                <a:spcPct val="85000"/>
              </a:lnSpc>
              <a:spcBef>
                <a:spcPct val="30000"/>
              </a:spcBef>
              <a:spcAft>
                <a:spcPts val="600"/>
              </a:spcAft>
              <a:buClr>
                <a:schemeClr val="tx2"/>
              </a:buClr>
              <a:buSzPct val="90000"/>
              <a:buFont typeface="Arial" panose="020B0604020202020204" pitchFamily="34" charset="0"/>
              <a:buChar char="•"/>
            </a:pPr>
            <a:endParaRPr lang="en-US" sz="1500" dirty="0">
              <a:solidFill>
                <a:srgbClr val="000000"/>
              </a:solidFill>
            </a:endParaRPr>
          </a:p>
          <a:p>
            <a:pPr marL="0" indent="0" algn="l" defTabSz="684213" fontAlgn="base">
              <a:spcBef>
                <a:spcPts val="600"/>
              </a:spcBef>
              <a:spcAft>
                <a:spcPts val="600"/>
              </a:spcAft>
              <a:buClr>
                <a:schemeClr val="tx2"/>
              </a:buClr>
              <a:buSzPct val="90000"/>
            </a:pPr>
            <a:endParaRPr lang="en-US" sz="1600" b="1" dirty="0">
              <a:solidFill>
                <a:srgbClr val="000000"/>
              </a:solidFill>
            </a:endParaRPr>
          </a:p>
          <a:p>
            <a:pPr marL="0" indent="0" algn="l"/>
            <a:endParaRPr lang="en-US" sz="1800" b="1" dirty="0">
              <a:solidFill>
                <a:srgbClr val="000000"/>
              </a:solidFill>
            </a:endParaRPr>
          </a:p>
          <a:p>
            <a:pPr marL="0" indent="0" algn="l"/>
            <a:endParaRPr lang="en-US" sz="1800" b="1" dirty="0">
              <a:solidFill>
                <a:srgbClr val="000000"/>
              </a:solidFill>
            </a:endParaRPr>
          </a:p>
          <a:p>
            <a:pPr marL="489010" lvl="2" indent="-342900">
              <a:buFont typeface="Arial" panose="020B0604020202020204" pitchFamily="34" charset="0"/>
              <a:buChar char="•"/>
            </a:pPr>
            <a:endParaRPr lang="en-US" sz="2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0" indent="0" algn="l"/>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pic>
        <p:nvPicPr>
          <p:cNvPr id="2" name="Picture 1">
            <a:extLst>
              <a:ext uri="{FF2B5EF4-FFF2-40B4-BE49-F238E27FC236}">
                <a16:creationId xmlns="" xmlns:c="http://schemas.openxmlformats.org/drawingml/2006/chart" xmlns:c15="http://schemas.microsoft.com/office/drawing/2012/chart" xmlns:a16="http://schemas.microsoft.com/office/drawing/2014/main" id="{07C3226C-D38B-4EAD-BDD2-31F7901806DA}"/>
              </a:ext>
            </a:extLst>
          </p:cNvPr>
          <p:cNvPicPr>
            <a:picLocks noChangeAspect="1"/>
          </p:cNvPicPr>
          <p:nvPr/>
        </p:nvPicPr>
        <p:blipFill>
          <a:blip r:embed="rId3"/>
          <a:stretch>
            <a:fillRect/>
          </a:stretch>
        </p:blipFill>
        <p:spPr>
          <a:xfrm>
            <a:off x="1243454" y="1913967"/>
            <a:ext cx="5976496" cy="2667558"/>
          </a:xfrm>
          <a:prstGeom prst="rect">
            <a:avLst/>
          </a:prstGeom>
        </p:spPr>
      </p:pic>
    </p:spTree>
    <p:extLst>
      <p:ext uri="{BB962C8B-B14F-4D97-AF65-F5344CB8AC3E}">
        <p14:creationId xmlns:p14="http://schemas.microsoft.com/office/powerpoint/2010/main" val="1091733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c="http://schemas.openxmlformats.org/drawingml/2006/chart" xmlns:c15="http://schemas.microsoft.com/office/drawing/2012/chart"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Gestión de canales</a:t>
            </a:r>
            <a:r>
              <a:rPr lang="en-US" dirty="0"/>
              <a:t/>
            </a:r>
            <a:br>
              <a:rPr lang="en-US" dirty="0"/>
            </a:br>
            <a:r>
              <a:rPr lang="es-419" sz="2400"/>
              <a:t>Selección de canales (Cont.)</a:t>
            </a:r>
          </a:p>
        </p:txBody>
      </p:sp>
      <p:sp>
        <p:nvSpPr>
          <p:cNvPr id="6" name="Content Placeholder 3">
            <a:extLst>
              <a:ext uri="{FF2B5EF4-FFF2-40B4-BE49-F238E27FC236}">
                <a16:creationId xmlns="" xmlns:c="http://schemas.openxmlformats.org/drawingml/2006/chart" xmlns:c15="http://schemas.microsoft.com/office/drawing/2012/chart" xmlns:a16="http://schemas.microsoft.com/office/drawing/2014/main" id="{4003F5F5-7654-47FE-8245-0FE364DE3A10}"/>
              </a:ext>
            </a:extLst>
          </p:cNvPr>
          <p:cNvSpPr>
            <a:spLocks noGrp="1"/>
          </p:cNvSpPr>
          <p:nvPr>
            <p:ph idx="1"/>
          </p:nvPr>
        </p:nvSpPr>
        <p:spPr>
          <a:xfrm>
            <a:off x="431802" y="943508"/>
            <a:ext cx="7913686" cy="1237718"/>
          </a:xfrm>
        </p:spPr>
        <p:txBody>
          <a:bodyPr/>
          <a:lstStyle/>
          <a:p>
            <a:pPr marL="169863" indent="-169863" algn="l" defTabSz="684213" rtl="0" fontAlgn="base">
              <a:lnSpc>
                <a:spcPct val="85000"/>
              </a:lnSpc>
              <a:spcBef>
                <a:spcPct val="30000"/>
              </a:spcBef>
              <a:spcAft>
                <a:spcPts val="600"/>
              </a:spcAft>
              <a:buClr>
                <a:schemeClr val="tx2"/>
              </a:buClr>
              <a:buSzPct val="90000"/>
              <a:buFont typeface="Arial" panose="020B0604020202020204" pitchFamily="34" charset="0"/>
              <a:buChar char="•"/>
            </a:pPr>
            <a:r>
              <a:rPr lang="es-419" sz="1600">
                <a:solidFill>
                  <a:srgbClr val="000000"/>
                </a:solidFill>
              </a:rPr>
              <a:t>Para los estándares de 5 GHz 802.11a/n/ac, hay 24 canales. Cada canal está separado del siguiente canal por 20 MHz</a:t>
            </a:r>
          </a:p>
          <a:p>
            <a:pPr marL="169863" indent="-169863" algn="l" defTabSz="684213" rtl="0" fontAlgn="base">
              <a:lnSpc>
                <a:spcPct val="85000"/>
              </a:lnSpc>
              <a:spcBef>
                <a:spcPct val="30000"/>
              </a:spcBef>
              <a:spcAft>
                <a:spcPts val="600"/>
              </a:spcAft>
              <a:buClr>
                <a:schemeClr val="tx2"/>
              </a:buClr>
              <a:buSzPct val="90000"/>
              <a:buFont typeface="Arial" panose="020B0604020202020204" pitchFamily="34" charset="0"/>
              <a:buChar char="•"/>
            </a:pPr>
            <a:r>
              <a:rPr lang="es-419" sz="1500">
                <a:solidFill>
                  <a:srgbClr val="000000"/>
                </a:solidFill>
              </a:rPr>
              <a:t>Los canales no superpuestos son 36, 48 y 60.</a:t>
            </a:r>
          </a:p>
          <a:p>
            <a:pPr marL="169863" indent="-169863" algn="l" defTabSz="684213" fontAlgn="base">
              <a:lnSpc>
                <a:spcPct val="85000"/>
              </a:lnSpc>
              <a:spcBef>
                <a:spcPct val="30000"/>
              </a:spcBef>
              <a:spcAft>
                <a:spcPts val="600"/>
              </a:spcAft>
              <a:buClr>
                <a:schemeClr val="tx2"/>
              </a:buClr>
              <a:buSzPct val="90000"/>
              <a:buFont typeface="Arial" panose="020B0604020202020204" pitchFamily="34" charset="0"/>
              <a:buChar char="•"/>
            </a:pPr>
            <a:endParaRPr lang="en-US" sz="1500" dirty="0">
              <a:solidFill>
                <a:srgbClr val="000000"/>
              </a:solidFill>
            </a:endParaRPr>
          </a:p>
          <a:p>
            <a:pPr marL="0" indent="0" algn="l" defTabSz="684213" fontAlgn="base">
              <a:lnSpc>
                <a:spcPct val="85000"/>
              </a:lnSpc>
              <a:spcBef>
                <a:spcPct val="30000"/>
              </a:spcBef>
              <a:spcAft>
                <a:spcPts val="600"/>
              </a:spcAft>
              <a:buClr>
                <a:schemeClr val="tx2"/>
              </a:buClr>
              <a:buSzPct val="90000"/>
            </a:pPr>
            <a:endParaRPr lang="en-US" sz="1500" dirty="0">
              <a:solidFill>
                <a:srgbClr val="000000"/>
              </a:solidFill>
            </a:endParaRPr>
          </a:p>
          <a:p>
            <a:pPr marL="0" indent="0" algn="l" defTabSz="684213" fontAlgn="base">
              <a:spcBef>
                <a:spcPts val="600"/>
              </a:spcBef>
              <a:spcAft>
                <a:spcPts val="600"/>
              </a:spcAft>
              <a:buClr>
                <a:schemeClr val="tx2"/>
              </a:buClr>
              <a:buSzPct val="90000"/>
            </a:pPr>
            <a:endParaRPr lang="en-US" sz="1600" b="1" dirty="0">
              <a:solidFill>
                <a:srgbClr val="000000"/>
              </a:solidFill>
            </a:endParaRPr>
          </a:p>
          <a:p>
            <a:pPr marL="0" indent="0" algn="l"/>
            <a:endParaRPr lang="en-US" sz="1800" b="1" dirty="0">
              <a:solidFill>
                <a:srgbClr val="000000"/>
              </a:solidFill>
            </a:endParaRPr>
          </a:p>
          <a:p>
            <a:pPr marL="0" indent="0" algn="l"/>
            <a:endParaRPr lang="en-US" sz="1800" b="1" dirty="0">
              <a:solidFill>
                <a:srgbClr val="000000"/>
              </a:solidFill>
            </a:endParaRPr>
          </a:p>
          <a:p>
            <a:pPr marL="489010" lvl="2" indent="-342900">
              <a:buFont typeface="Arial" panose="020B0604020202020204" pitchFamily="34" charset="0"/>
              <a:buChar char="•"/>
            </a:pPr>
            <a:endParaRPr lang="en-US" sz="2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0" indent="0" algn="l"/>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pic>
        <p:nvPicPr>
          <p:cNvPr id="4" name="Picture 3">
            <a:extLst>
              <a:ext uri="{FF2B5EF4-FFF2-40B4-BE49-F238E27FC236}">
                <a16:creationId xmlns="" xmlns:c="http://schemas.openxmlformats.org/drawingml/2006/chart" xmlns:c15="http://schemas.microsoft.com/office/drawing/2012/chart" xmlns:a16="http://schemas.microsoft.com/office/drawing/2014/main" id="{EE67C185-3EB1-47D2-844A-E056EFF02077}"/>
              </a:ext>
            </a:extLst>
          </p:cNvPr>
          <p:cNvPicPr>
            <a:picLocks noChangeAspect="1"/>
          </p:cNvPicPr>
          <p:nvPr/>
        </p:nvPicPr>
        <p:blipFill>
          <a:blip r:embed="rId3"/>
          <a:stretch>
            <a:fillRect/>
          </a:stretch>
        </p:blipFill>
        <p:spPr>
          <a:xfrm>
            <a:off x="1390650" y="2392897"/>
            <a:ext cx="5636420" cy="1961848"/>
          </a:xfrm>
          <a:prstGeom prst="rect">
            <a:avLst/>
          </a:prstGeom>
        </p:spPr>
      </p:pic>
    </p:spTree>
    <p:extLst>
      <p:ext uri="{BB962C8B-B14F-4D97-AF65-F5344CB8AC3E}">
        <p14:creationId xmlns:p14="http://schemas.microsoft.com/office/powerpoint/2010/main" val="401940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c="http://schemas.openxmlformats.org/drawingml/2006/chart" xmlns:c15="http://schemas.microsoft.com/office/drawing/2012/chart"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Gestión de canales</a:t>
            </a:r>
            <a:r>
              <a:rPr lang="en-US" dirty="0"/>
              <a:t/>
            </a:r>
            <a:br>
              <a:rPr lang="en-US" dirty="0"/>
            </a:br>
            <a:r>
              <a:rPr lang="es-419" sz="2400"/>
              <a:t>Planifique la Implementación de WLAN</a:t>
            </a:r>
          </a:p>
        </p:txBody>
      </p:sp>
      <p:sp>
        <p:nvSpPr>
          <p:cNvPr id="6" name="Content Placeholder 3">
            <a:extLst>
              <a:ext uri="{FF2B5EF4-FFF2-40B4-BE49-F238E27FC236}">
                <a16:creationId xmlns="" xmlns:c="http://schemas.openxmlformats.org/drawingml/2006/chart" xmlns:c15="http://schemas.microsoft.com/office/drawing/2012/chart" xmlns:a16="http://schemas.microsoft.com/office/drawing/2014/main" id="{4003F5F5-7654-47FE-8245-0FE364DE3A10}"/>
              </a:ext>
            </a:extLst>
          </p:cNvPr>
          <p:cNvSpPr>
            <a:spLocks noGrp="1"/>
          </p:cNvSpPr>
          <p:nvPr>
            <p:ph idx="1"/>
          </p:nvPr>
        </p:nvSpPr>
        <p:spPr>
          <a:xfrm>
            <a:off x="431801" y="943507"/>
            <a:ext cx="4036015" cy="3264426"/>
          </a:xfrm>
        </p:spPr>
        <p:txBody>
          <a:bodyPr/>
          <a:lstStyle/>
          <a:p>
            <a:pPr marL="0" indent="0" algn="l" defTabSz="684213" rtl="0" fontAlgn="base">
              <a:lnSpc>
                <a:spcPct val="85000"/>
              </a:lnSpc>
              <a:spcBef>
                <a:spcPct val="30000"/>
              </a:spcBef>
              <a:spcAft>
                <a:spcPts val="600"/>
              </a:spcAft>
              <a:buClr>
                <a:schemeClr val="tx2"/>
              </a:buClr>
              <a:buSzPct val="90000"/>
            </a:pPr>
            <a:r>
              <a:rPr lang="es-419" sz="1600">
                <a:solidFill>
                  <a:srgbClr val="000000"/>
                </a:solidFill>
              </a:rPr>
              <a:t>El número de usuarios admitidos por una WLAN depende de lo siguiente:</a:t>
            </a:r>
          </a:p>
          <a:p>
            <a:pPr lvl="2" rtl="0">
              <a:lnSpc>
                <a:spcPct val="85000"/>
              </a:lnSpc>
              <a:spcBef>
                <a:spcPct val="30000"/>
              </a:spcBef>
              <a:spcAft>
                <a:spcPts val="300"/>
              </a:spcAft>
              <a:buSzPct val="90000"/>
            </a:pPr>
            <a:r>
              <a:rPr lang="es-419" sz="1600">
                <a:solidFill>
                  <a:srgbClr val="000000"/>
                </a:solidFill>
              </a:rPr>
              <a:t>El diseño geográfico de la instalación.</a:t>
            </a:r>
          </a:p>
          <a:p>
            <a:pPr lvl="2" rtl="0">
              <a:lnSpc>
                <a:spcPct val="85000"/>
              </a:lnSpc>
              <a:spcBef>
                <a:spcPct val="30000"/>
              </a:spcBef>
              <a:spcAft>
                <a:spcPts val="300"/>
              </a:spcAft>
              <a:buSzPct val="90000"/>
            </a:pPr>
            <a:r>
              <a:rPr lang="es-419" sz="1600">
                <a:solidFill>
                  <a:srgbClr val="000000"/>
                </a:solidFill>
              </a:rPr>
              <a:t>La cantidad de cuerpos y dispositivos que pueden caber en un espacio.</a:t>
            </a:r>
          </a:p>
          <a:p>
            <a:pPr lvl="2" rtl="0">
              <a:lnSpc>
                <a:spcPct val="85000"/>
              </a:lnSpc>
              <a:spcBef>
                <a:spcPct val="30000"/>
              </a:spcBef>
              <a:spcAft>
                <a:spcPts val="300"/>
              </a:spcAft>
              <a:buSzPct val="90000"/>
            </a:pPr>
            <a:r>
              <a:rPr lang="es-419" sz="1600">
                <a:solidFill>
                  <a:srgbClr val="000000"/>
                </a:solidFill>
              </a:rPr>
              <a:t>Las tasas de datos que los usuarios esperan.</a:t>
            </a:r>
          </a:p>
          <a:p>
            <a:pPr lvl="2" rtl="0">
              <a:lnSpc>
                <a:spcPct val="85000"/>
              </a:lnSpc>
              <a:spcBef>
                <a:spcPct val="30000"/>
              </a:spcBef>
              <a:spcAft>
                <a:spcPts val="300"/>
              </a:spcAft>
              <a:buSzPct val="90000"/>
            </a:pPr>
            <a:r>
              <a:rPr lang="es-419" sz="1600">
                <a:solidFill>
                  <a:srgbClr val="000000"/>
                </a:solidFill>
              </a:rPr>
              <a:t>El uso de canales no superpuestos por múltiples AP y configuraciones de potencia de transmisión.</a:t>
            </a:r>
          </a:p>
          <a:p>
            <a:pPr marL="0" indent="0" algn="l" defTabSz="684213" rtl="0" fontAlgn="base">
              <a:lnSpc>
                <a:spcPct val="85000"/>
              </a:lnSpc>
              <a:spcBef>
                <a:spcPct val="30000"/>
              </a:spcBef>
              <a:spcAft>
                <a:spcPts val="600"/>
              </a:spcAft>
              <a:buClr>
                <a:schemeClr val="tx2"/>
              </a:buClr>
              <a:buSzPct val="90000"/>
            </a:pPr>
            <a:r>
              <a:rPr lang="es-419" sz="1600">
                <a:solidFill>
                  <a:srgbClr val="000000"/>
                </a:solidFill>
              </a:rPr>
              <a:t>Al planificar la ubicación de los puntos de acceso, el área de cobertura circular aproximada es importante.</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endParaRPr lang="en-US" sz="1600" dirty="0">
              <a:solidFill>
                <a:srgbClr val="000000"/>
              </a:solidFill>
            </a:endParaRPr>
          </a:p>
          <a:p>
            <a:pPr marL="285750" indent="-285750" algn="l" defTabSz="684213" fontAlgn="base">
              <a:spcBef>
                <a:spcPts val="600"/>
              </a:spcBef>
              <a:spcAft>
                <a:spcPts val="600"/>
              </a:spcAft>
              <a:buClr>
                <a:schemeClr val="tx2"/>
              </a:buClr>
              <a:buSzPct val="90000"/>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489010" lvl="2" indent="-342900">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pic>
        <p:nvPicPr>
          <p:cNvPr id="2" name="Picture 1">
            <a:extLst>
              <a:ext uri="{FF2B5EF4-FFF2-40B4-BE49-F238E27FC236}">
                <a16:creationId xmlns="" xmlns:c="http://schemas.openxmlformats.org/drawingml/2006/chart" xmlns:c15="http://schemas.microsoft.com/office/drawing/2012/chart" xmlns:a16="http://schemas.microsoft.com/office/drawing/2014/main" id="{050E2E62-D377-4FDC-8C64-91BBA481B374}"/>
              </a:ext>
            </a:extLst>
          </p:cNvPr>
          <p:cNvPicPr>
            <a:picLocks noChangeAspect="1"/>
          </p:cNvPicPr>
          <p:nvPr/>
        </p:nvPicPr>
        <p:blipFill>
          <a:blip r:embed="rId3"/>
          <a:stretch>
            <a:fillRect/>
          </a:stretch>
        </p:blipFill>
        <p:spPr>
          <a:xfrm>
            <a:off x="4572000" y="1057807"/>
            <a:ext cx="4036015" cy="2881312"/>
          </a:xfrm>
          <a:prstGeom prst="rect">
            <a:avLst/>
          </a:prstGeom>
        </p:spPr>
      </p:pic>
    </p:spTree>
    <p:extLst>
      <p:ext uri="{BB962C8B-B14F-4D97-AF65-F5344CB8AC3E}">
        <p14:creationId xmlns:p14="http://schemas.microsoft.com/office/powerpoint/2010/main" val="59195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pPr rtl="0"/>
            <a:r>
              <a:rPr lang="es-419">
                <a:solidFill>
                  <a:schemeClr val="accent5">
                    <a:lumMod val="40000"/>
                    <a:lumOff val="60000"/>
                  </a:schemeClr>
                </a:solidFill>
              </a:rPr>
              <a:t>12.6 – Amenazas en la WLAN</a:t>
            </a:r>
          </a:p>
        </p:txBody>
      </p:sp>
    </p:spTree>
    <p:custDataLst>
      <p:tags r:id="rId1"/>
    </p:custDataLst>
    <p:extLst>
      <p:ext uri="{BB962C8B-B14F-4D97-AF65-F5344CB8AC3E}">
        <p14:creationId xmlns:p14="http://schemas.microsoft.com/office/powerpoint/2010/main" val="3145935831"/>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c="http://schemas.openxmlformats.org/drawingml/2006/chart" xmlns:c15="http://schemas.microsoft.com/office/drawing/2012/chart"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Amenazas en la WLAN</a:t>
            </a:r>
            <a:r>
              <a:rPr lang="en-US" dirty="0"/>
              <a:t/>
            </a:r>
            <a:br>
              <a:rPr lang="en-US" dirty="0"/>
            </a:br>
            <a:r>
              <a:rPr lang="es-419" sz="2400"/>
              <a:t>Video – Amenazas en la WLAN</a:t>
            </a:r>
          </a:p>
        </p:txBody>
      </p:sp>
      <p:sp>
        <p:nvSpPr>
          <p:cNvPr id="6" name="Content Placeholder 3">
            <a:extLst>
              <a:ext uri="{FF2B5EF4-FFF2-40B4-BE49-F238E27FC236}">
                <a16:creationId xmlns="" xmlns:c="http://schemas.openxmlformats.org/drawingml/2006/chart" xmlns:c15="http://schemas.microsoft.com/office/drawing/2012/chart" xmlns:a16="http://schemas.microsoft.com/office/drawing/2014/main" id="{4003F5F5-7654-47FE-8245-0FE364DE3A10}"/>
              </a:ext>
            </a:extLst>
          </p:cNvPr>
          <p:cNvSpPr>
            <a:spLocks noGrp="1"/>
          </p:cNvSpPr>
          <p:nvPr>
            <p:ph idx="1"/>
          </p:nvPr>
        </p:nvSpPr>
        <p:spPr>
          <a:xfrm>
            <a:off x="431800" y="1035050"/>
            <a:ext cx="8280400" cy="3073400"/>
          </a:xfrm>
        </p:spPr>
        <p:txBody>
          <a:bodyPr/>
          <a:lstStyle/>
          <a:p>
            <a:pPr marL="0" indent="0" algn="l" defTabSz="684213" rtl="0" fontAlgn="base">
              <a:spcBef>
                <a:spcPts val="0"/>
              </a:spcBef>
              <a:buClr>
                <a:schemeClr val="tx2"/>
              </a:buClr>
              <a:buSzPct val="90000"/>
            </a:pPr>
            <a:r>
              <a:rPr lang="es-419" sz="1800">
                <a:solidFill>
                  <a:srgbClr val="000000"/>
                </a:solidFill>
              </a:rPr>
              <a:t>Este video cubrirá lo siguiente: </a:t>
            </a:r>
          </a:p>
          <a:p>
            <a:pPr marL="285750" indent="-285750" algn="l" defTabSz="684213" rtl="0" fontAlgn="base">
              <a:spcBef>
                <a:spcPts val="0"/>
              </a:spcBef>
              <a:buClr>
                <a:schemeClr val="tx2"/>
              </a:buClr>
              <a:buSzPct val="90000"/>
              <a:buFont typeface="Arial" panose="020B0604020202020204" pitchFamily="34" charset="0"/>
              <a:buChar char="•"/>
            </a:pPr>
            <a:r>
              <a:rPr lang="es-419" sz="1800">
                <a:solidFill>
                  <a:srgbClr val="000000"/>
                </a:solidFill>
              </a:rPr>
              <a:t>Intercepción de datos.</a:t>
            </a:r>
          </a:p>
          <a:p>
            <a:pPr marL="285750" indent="-285750" algn="l" defTabSz="684213" rtl="0" fontAlgn="base">
              <a:spcBef>
                <a:spcPts val="0"/>
              </a:spcBef>
              <a:buClr>
                <a:schemeClr val="tx2"/>
              </a:buClr>
              <a:buSzPct val="90000"/>
              <a:buFont typeface="Arial" panose="020B0604020202020204" pitchFamily="34" charset="0"/>
              <a:buChar char="•"/>
            </a:pPr>
            <a:r>
              <a:rPr lang="es-419" sz="1800">
                <a:solidFill>
                  <a:srgbClr val="000000"/>
                </a:solidFill>
              </a:rPr>
              <a:t>Intrusos Inalámbricos.</a:t>
            </a:r>
          </a:p>
          <a:p>
            <a:pPr marL="285750" indent="-285750" algn="l" defTabSz="684213" rtl="0" fontAlgn="base">
              <a:spcBef>
                <a:spcPts val="0"/>
              </a:spcBef>
              <a:buClr>
                <a:schemeClr val="tx2"/>
              </a:buClr>
              <a:buSzPct val="90000"/>
              <a:buFont typeface="Arial" panose="020B0604020202020204" pitchFamily="34" charset="0"/>
              <a:buChar char="•"/>
            </a:pPr>
            <a:r>
              <a:rPr lang="es-419" sz="1800">
                <a:solidFill>
                  <a:srgbClr val="000000"/>
                </a:solidFill>
              </a:rPr>
              <a:t>Ataques de Denegación de Servicio (DoS).</a:t>
            </a:r>
          </a:p>
          <a:p>
            <a:pPr marL="285750" indent="-285750" algn="l" defTabSz="684213" rtl="0" fontAlgn="base">
              <a:spcBef>
                <a:spcPts val="0"/>
              </a:spcBef>
              <a:buClr>
                <a:schemeClr val="tx2"/>
              </a:buClr>
              <a:buSzPct val="90000"/>
              <a:buFont typeface="Arial" panose="020B0604020202020204" pitchFamily="34" charset="0"/>
              <a:buChar char="•"/>
            </a:pPr>
            <a:r>
              <a:rPr lang="es-419" sz="1800">
                <a:solidFill>
                  <a:srgbClr val="000000"/>
                </a:solidFill>
              </a:rPr>
              <a:t>AP Dudosos.</a:t>
            </a:r>
          </a:p>
          <a:p>
            <a:pPr marL="342900" indent="-342900" algn="l">
              <a:buFont typeface="Arial" panose="020B0604020202020204" pitchFamily="34" charset="0"/>
              <a:buChar char="•"/>
            </a:pPr>
            <a:endParaRPr lang="en-US" sz="1600"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159431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c="http://schemas.openxmlformats.org/drawingml/2006/chart" xmlns:c15="http://schemas.microsoft.com/office/drawing/2012/chart"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Introducción a la Tecnología Inalámbrica</a:t>
            </a:r>
            <a:r>
              <a:rPr lang="en-US" dirty="0"/>
              <a:t/>
            </a:r>
            <a:br>
              <a:rPr lang="en-US" dirty="0"/>
            </a:br>
            <a:r>
              <a:rPr lang="es-419" sz="2400"/>
              <a:t>Beneficios de la Tecnología Inalámbrica</a:t>
            </a:r>
          </a:p>
        </p:txBody>
      </p:sp>
      <p:sp>
        <p:nvSpPr>
          <p:cNvPr id="4" name="Content Placeholder 3">
            <a:extLst>
              <a:ext uri="{FF2B5EF4-FFF2-40B4-BE49-F238E27FC236}">
                <a16:creationId xmlns="" xmlns:c="http://schemas.openxmlformats.org/drawingml/2006/chart" xmlns:c15="http://schemas.microsoft.com/office/drawing/2012/chart" xmlns:a16="http://schemas.microsoft.com/office/drawing/2014/main" id="{50693879-5816-3444-9D50-A12F1F37F5DE}"/>
              </a:ext>
            </a:extLst>
          </p:cNvPr>
          <p:cNvSpPr>
            <a:spLocks noGrp="1"/>
          </p:cNvSpPr>
          <p:nvPr>
            <p:ph idx="1"/>
          </p:nvPr>
        </p:nvSpPr>
        <p:spPr>
          <a:xfrm>
            <a:off x="431972" y="855419"/>
            <a:ext cx="4140028" cy="3073946"/>
          </a:xfrm>
        </p:spPr>
        <p:txBody>
          <a:bodyPr/>
          <a:lstStyle/>
          <a:p>
            <a:pPr marL="342900" indent="-342900" algn="l" rtl="0">
              <a:buFont typeface="Arial" panose="020B0604020202020204" pitchFamily="34" charset="0"/>
              <a:buChar char="•"/>
            </a:pPr>
            <a:r>
              <a:rPr lang="es-419" sz="1600">
                <a:solidFill>
                  <a:srgbClr val="000000"/>
                </a:solidFill>
              </a:rPr>
              <a:t>Una LAN Inalámbrica (WLAN) es un tipo de red inalámbrica que se usa comúnmente en hogares, oficinas y entornos de campus.</a:t>
            </a:r>
          </a:p>
          <a:p>
            <a:pPr marL="342900" indent="-342900" algn="l" rtl="0">
              <a:buFont typeface="Arial" panose="020B0604020202020204" pitchFamily="34" charset="0"/>
              <a:buChar char="•"/>
            </a:pPr>
            <a:r>
              <a:rPr lang="es-419" sz="1600">
                <a:solidFill>
                  <a:srgbClr val="000000"/>
                </a:solidFill>
              </a:rPr>
              <a:t>Las WLAN hacen posible la movilidad dentro de los entornos domésticos y comerciales.</a:t>
            </a:r>
          </a:p>
          <a:p>
            <a:pPr marL="342900" indent="-342900" algn="l" rtl="0">
              <a:buFont typeface="Arial" panose="020B0604020202020204" pitchFamily="34" charset="0"/>
              <a:buChar char="•"/>
            </a:pPr>
            <a:r>
              <a:rPr lang="es-419" sz="1600">
                <a:solidFill>
                  <a:srgbClr val="000000"/>
                </a:solidFill>
              </a:rPr>
              <a:t>Las infraestructuras inalámbricas se adaptan a las necesidades y tecnologías que cambian rápidamente.</a:t>
            </a: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6" name="Picture 5">
            <a:extLst>
              <a:ext uri="{FF2B5EF4-FFF2-40B4-BE49-F238E27FC236}">
                <a16:creationId xmlns="" xmlns:c="http://schemas.openxmlformats.org/drawingml/2006/chart" xmlns:c15="http://schemas.microsoft.com/office/drawing/2012/chart" xmlns:a16="http://schemas.microsoft.com/office/drawing/2014/main" id="{8E4162D0-8A73-4576-A054-58F967E9BCB6}"/>
              </a:ext>
            </a:extLst>
          </p:cNvPr>
          <p:cNvPicPr>
            <a:picLocks noChangeAspect="1"/>
          </p:cNvPicPr>
          <p:nvPr/>
        </p:nvPicPr>
        <p:blipFill>
          <a:blip r:embed="rId3"/>
          <a:stretch>
            <a:fillRect/>
          </a:stretch>
        </p:blipFill>
        <p:spPr>
          <a:xfrm>
            <a:off x="5418068" y="855419"/>
            <a:ext cx="2927420" cy="1950394"/>
          </a:xfrm>
          <a:prstGeom prst="rect">
            <a:avLst/>
          </a:prstGeom>
        </p:spPr>
      </p:pic>
    </p:spTree>
    <p:extLst>
      <p:ext uri="{BB962C8B-B14F-4D97-AF65-F5344CB8AC3E}">
        <p14:creationId xmlns:p14="http://schemas.microsoft.com/office/powerpoint/2010/main" val="167106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c="http://schemas.openxmlformats.org/drawingml/2006/chart" xmlns:c15="http://schemas.microsoft.com/office/drawing/2012/chart"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Amenazas en la WLAN</a:t>
            </a:r>
            <a:r>
              <a:rPr lang="en-US" dirty="0"/>
              <a:t/>
            </a:r>
            <a:br>
              <a:rPr lang="en-US" dirty="0"/>
            </a:br>
            <a:r>
              <a:rPr lang="es-419" sz="2400"/>
              <a:t>Resumen de seguridad inalámbrica</a:t>
            </a:r>
          </a:p>
        </p:txBody>
      </p:sp>
      <p:sp>
        <p:nvSpPr>
          <p:cNvPr id="6" name="Content Placeholder 3">
            <a:extLst>
              <a:ext uri="{FF2B5EF4-FFF2-40B4-BE49-F238E27FC236}">
                <a16:creationId xmlns="" xmlns:c="http://schemas.openxmlformats.org/drawingml/2006/chart" xmlns:c15="http://schemas.microsoft.com/office/drawing/2012/chart" xmlns:a16="http://schemas.microsoft.com/office/drawing/2014/main" id="{4003F5F5-7654-47FE-8245-0FE364DE3A10}"/>
              </a:ext>
            </a:extLst>
          </p:cNvPr>
          <p:cNvSpPr>
            <a:spLocks noGrp="1"/>
          </p:cNvSpPr>
          <p:nvPr>
            <p:ph idx="1"/>
          </p:nvPr>
        </p:nvSpPr>
        <p:spPr>
          <a:xfrm>
            <a:off x="431802" y="943507"/>
            <a:ext cx="7913686" cy="2790293"/>
          </a:xfrm>
        </p:spPr>
        <p:txBody>
          <a:bodyPr/>
          <a:lstStyle/>
          <a:p>
            <a:pPr marL="0" indent="0" algn="l" defTabSz="684213" rtl="0" fontAlgn="base">
              <a:lnSpc>
                <a:spcPct val="85000"/>
              </a:lnSpc>
              <a:spcBef>
                <a:spcPct val="30000"/>
              </a:spcBef>
              <a:spcAft>
                <a:spcPts val="600"/>
              </a:spcAft>
              <a:buClr>
                <a:schemeClr val="tx2"/>
              </a:buClr>
              <a:buSzPct val="90000"/>
            </a:pPr>
            <a:r>
              <a:rPr lang="es-419" sz="1600">
                <a:solidFill>
                  <a:srgbClr val="000000"/>
                </a:solidFill>
              </a:rPr>
              <a:t>Una WLAN está abierta a cualquier persona dentro del alcance de un AP con las credenciales correspondientes para asociarse a él.</a:t>
            </a:r>
          </a:p>
          <a:p>
            <a:pPr marL="0" indent="0" algn="l" defTabSz="684213" rtl="0" fontAlgn="base">
              <a:lnSpc>
                <a:spcPct val="85000"/>
              </a:lnSpc>
              <a:spcBef>
                <a:spcPct val="30000"/>
              </a:spcBef>
              <a:spcAft>
                <a:spcPts val="600"/>
              </a:spcAft>
              <a:buClr>
                <a:schemeClr val="tx2"/>
              </a:buClr>
              <a:buSzPct val="90000"/>
            </a:pPr>
            <a:r>
              <a:rPr lang="es-419" sz="1600">
                <a:solidFill>
                  <a:srgbClr val="000000"/>
                </a:solidFill>
              </a:rPr>
              <a:t>Las personas ajenas a la empresa, los empleados insatisfechos e incluso otros empleados, involuntariamente, pueden generar los ataques. Las Redes Inalámbricas son específicamente susceptibles a varias amenazas, incluidas las siguientes:</a:t>
            </a:r>
          </a:p>
          <a:p>
            <a:pPr marL="285750" indent="-285750" algn="l" defTabSz="684213" rtl="0" fontAlgn="base">
              <a:lnSpc>
                <a:spcPct val="85000"/>
              </a:lnSpc>
              <a:spcBef>
                <a:spcPct val="30000"/>
              </a:spcBef>
              <a:spcAft>
                <a:spcPts val="600"/>
              </a:spcAft>
              <a:buClr>
                <a:schemeClr val="tx2"/>
              </a:buClr>
              <a:buSzPct val="90000"/>
              <a:buFont typeface="Arial" panose="020B0604020202020204" pitchFamily="34" charset="0"/>
              <a:buChar char="•"/>
            </a:pPr>
            <a:r>
              <a:rPr lang="es-419" sz="1600">
                <a:solidFill>
                  <a:srgbClr val="000000"/>
                </a:solidFill>
              </a:rPr>
              <a:t>Intercepción de datos.</a:t>
            </a:r>
          </a:p>
          <a:p>
            <a:pPr marL="285750" indent="-285750" algn="l" defTabSz="684213" rtl="0" fontAlgn="base">
              <a:lnSpc>
                <a:spcPct val="85000"/>
              </a:lnSpc>
              <a:spcBef>
                <a:spcPct val="30000"/>
              </a:spcBef>
              <a:spcAft>
                <a:spcPts val="600"/>
              </a:spcAft>
              <a:buClr>
                <a:schemeClr val="tx2"/>
              </a:buClr>
              <a:buSzPct val="90000"/>
              <a:buFont typeface="Arial" panose="020B0604020202020204" pitchFamily="34" charset="0"/>
              <a:buChar char="•"/>
            </a:pPr>
            <a:r>
              <a:rPr lang="es-419" sz="1600">
                <a:solidFill>
                  <a:srgbClr val="000000"/>
                </a:solidFill>
              </a:rPr>
              <a:t>Intrusos inalámbricos.</a:t>
            </a:r>
          </a:p>
          <a:p>
            <a:pPr marL="285750" indent="-285750" algn="l" defTabSz="684213" rtl="0" fontAlgn="base">
              <a:lnSpc>
                <a:spcPct val="85000"/>
              </a:lnSpc>
              <a:spcBef>
                <a:spcPct val="30000"/>
              </a:spcBef>
              <a:spcAft>
                <a:spcPts val="600"/>
              </a:spcAft>
              <a:buClr>
                <a:schemeClr val="tx2"/>
              </a:buClr>
              <a:buSzPct val="90000"/>
              <a:buFont typeface="Arial" panose="020B0604020202020204" pitchFamily="34" charset="0"/>
              <a:buChar char="•"/>
            </a:pPr>
            <a:r>
              <a:rPr lang="es-419" sz="1600">
                <a:solidFill>
                  <a:srgbClr val="000000"/>
                </a:solidFill>
              </a:rPr>
              <a:t>Ataques de denegación de servicio (DoS).</a:t>
            </a:r>
          </a:p>
          <a:p>
            <a:pPr marL="285750" indent="-285750" algn="l" defTabSz="684213" rtl="0" fontAlgn="base">
              <a:lnSpc>
                <a:spcPct val="85000"/>
              </a:lnSpc>
              <a:spcBef>
                <a:spcPct val="30000"/>
              </a:spcBef>
              <a:spcAft>
                <a:spcPts val="600"/>
              </a:spcAft>
              <a:buClr>
                <a:schemeClr val="tx2"/>
              </a:buClr>
              <a:buSzPct val="90000"/>
              <a:buFont typeface="Arial" panose="020B0604020202020204" pitchFamily="34" charset="0"/>
              <a:buChar char="•"/>
            </a:pPr>
            <a:r>
              <a:rPr lang="es-419" sz="1600">
                <a:solidFill>
                  <a:srgbClr val="000000"/>
                </a:solidFill>
              </a:rPr>
              <a:t>AP dudosos.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endParaRPr lang="en-US" sz="1600" dirty="0">
              <a:solidFill>
                <a:srgbClr val="000000"/>
              </a:solidFill>
            </a:endParaRP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endParaRPr lang="en-US" sz="1600" dirty="0">
              <a:solidFill>
                <a:srgbClr val="000000"/>
              </a:solidFill>
            </a:endParaRPr>
          </a:p>
          <a:p>
            <a:pPr marL="285750" indent="-285750" algn="l" defTabSz="684213" fontAlgn="base">
              <a:spcBef>
                <a:spcPts val="600"/>
              </a:spcBef>
              <a:spcAft>
                <a:spcPts val="600"/>
              </a:spcAft>
              <a:buClr>
                <a:schemeClr val="tx2"/>
              </a:buClr>
              <a:buSzPct val="90000"/>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489010" lvl="2" indent="-342900">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spTree>
    <p:extLst>
      <p:ext uri="{BB962C8B-B14F-4D97-AF65-F5344CB8AC3E}">
        <p14:creationId xmlns:p14="http://schemas.microsoft.com/office/powerpoint/2010/main" val="3605053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c="http://schemas.openxmlformats.org/drawingml/2006/chart" xmlns:c15="http://schemas.microsoft.com/office/drawing/2012/chart"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Amenazas en la WLAN</a:t>
            </a:r>
            <a:r>
              <a:rPr lang="en-US" dirty="0"/>
              <a:t/>
            </a:r>
            <a:br>
              <a:rPr lang="en-US" dirty="0"/>
            </a:br>
            <a:r>
              <a:rPr lang="es-419" sz="2400"/>
              <a:t>Ataques DoS</a:t>
            </a:r>
          </a:p>
        </p:txBody>
      </p:sp>
      <p:sp>
        <p:nvSpPr>
          <p:cNvPr id="6" name="Content Placeholder 3">
            <a:extLst>
              <a:ext uri="{FF2B5EF4-FFF2-40B4-BE49-F238E27FC236}">
                <a16:creationId xmlns="" xmlns:c="http://schemas.openxmlformats.org/drawingml/2006/chart" xmlns:c15="http://schemas.microsoft.com/office/drawing/2012/chart" xmlns:a16="http://schemas.microsoft.com/office/drawing/2014/main" id="{4003F5F5-7654-47FE-8245-0FE364DE3A10}"/>
              </a:ext>
            </a:extLst>
          </p:cNvPr>
          <p:cNvSpPr>
            <a:spLocks noGrp="1"/>
          </p:cNvSpPr>
          <p:nvPr>
            <p:ph idx="1"/>
          </p:nvPr>
        </p:nvSpPr>
        <p:spPr>
          <a:xfrm>
            <a:off x="431802" y="943507"/>
            <a:ext cx="7913686" cy="2790293"/>
          </a:xfrm>
        </p:spPr>
        <p:txBody>
          <a:bodyPr/>
          <a:lstStyle/>
          <a:p>
            <a:pPr marL="0" indent="0" algn="l" defTabSz="684213" rtl="0" fontAlgn="base">
              <a:lnSpc>
                <a:spcPct val="85000"/>
              </a:lnSpc>
              <a:spcBef>
                <a:spcPct val="30000"/>
              </a:spcBef>
              <a:spcAft>
                <a:spcPts val="600"/>
              </a:spcAft>
              <a:buClr>
                <a:schemeClr val="tx2"/>
              </a:buClr>
              <a:buSzPct val="90000"/>
            </a:pPr>
            <a:r>
              <a:rPr lang="es-419" sz="1600">
                <a:solidFill>
                  <a:srgbClr val="000000"/>
                </a:solidFill>
              </a:rPr>
              <a:t>Los ataques DoS inalámbricos pueden ser el resultado de lo siguiente:</a:t>
            </a:r>
          </a:p>
          <a:p>
            <a:pPr marL="285750" indent="-285750" algn="l" defTabSz="684213" rtl="0" fontAlgn="base">
              <a:lnSpc>
                <a:spcPct val="85000"/>
              </a:lnSpc>
              <a:spcBef>
                <a:spcPct val="30000"/>
              </a:spcBef>
              <a:spcAft>
                <a:spcPts val="600"/>
              </a:spcAft>
              <a:buClr>
                <a:schemeClr val="tx2"/>
              </a:buClr>
              <a:buSzPct val="90000"/>
              <a:buFont typeface="Arial" panose="020B0604020202020204" pitchFamily="34" charset="0"/>
              <a:buChar char="•"/>
            </a:pPr>
            <a:r>
              <a:rPr lang="es-419" sz="1600">
                <a:solidFill>
                  <a:srgbClr val="000000"/>
                </a:solidFill>
              </a:rPr>
              <a:t>Dispositivos mal configurados</a:t>
            </a:r>
          </a:p>
          <a:p>
            <a:pPr marL="285750" indent="-285750" algn="l" defTabSz="684213" rtl="0" fontAlgn="base">
              <a:lnSpc>
                <a:spcPct val="85000"/>
              </a:lnSpc>
              <a:spcBef>
                <a:spcPct val="30000"/>
              </a:spcBef>
              <a:spcAft>
                <a:spcPts val="600"/>
              </a:spcAft>
              <a:buClr>
                <a:schemeClr val="tx2"/>
              </a:buClr>
              <a:buSzPct val="90000"/>
              <a:buFont typeface="Arial" panose="020B0604020202020204" pitchFamily="34" charset="0"/>
              <a:buChar char="•"/>
            </a:pPr>
            <a:r>
              <a:rPr lang="es-419" sz="1600">
                <a:solidFill>
                  <a:srgbClr val="000000"/>
                </a:solidFill>
              </a:rPr>
              <a:t>Un usuario malintencionado que interfiere intencionalmente con la comunicación inalámbrica</a:t>
            </a:r>
          </a:p>
          <a:p>
            <a:pPr marL="285750" indent="-285750" algn="l" defTabSz="684213" rtl="0" fontAlgn="base">
              <a:lnSpc>
                <a:spcPct val="85000"/>
              </a:lnSpc>
              <a:spcBef>
                <a:spcPct val="30000"/>
              </a:spcBef>
              <a:spcAft>
                <a:spcPts val="600"/>
              </a:spcAft>
              <a:buClr>
                <a:schemeClr val="tx2"/>
              </a:buClr>
              <a:buSzPct val="90000"/>
              <a:buFont typeface="Arial" panose="020B0604020202020204" pitchFamily="34" charset="0"/>
              <a:buChar char="•"/>
            </a:pPr>
            <a:r>
              <a:rPr lang="es-419" sz="1600">
                <a:solidFill>
                  <a:srgbClr val="000000"/>
                </a:solidFill>
              </a:rPr>
              <a:t>Interferencia accidental.</a:t>
            </a:r>
          </a:p>
          <a:p>
            <a:pPr marL="0" indent="0" algn="l" defTabSz="684213" rtl="0" fontAlgn="base">
              <a:lnSpc>
                <a:spcPct val="85000"/>
              </a:lnSpc>
              <a:spcBef>
                <a:spcPct val="30000"/>
              </a:spcBef>
              <a:spcAft>
                <a:spcPts val="600"/>
              </a:spcAft>
              <a:buClr>
                <a:schemeClr val="tx2"/>
              </a:buClr>
              <a:buSzPct val="90000"/>
            </a:pPr>
            <a:r>
              <a:rPr lang="es-419" sz="1600">
                <a:solidFill>
                  <a:srgbClr val="000000"/>
                </a:solidFill>
              </a:rPr>
              <a:t>Para minimizar el riesgo de un ataque DoS debido a dispositivos mal configurados y ataques maliciosos, fortalezca todos los dispositivos, mantenga las contraseñas seguras, cree copias de seguridad y asegúrese de que todos los cambios de configuración se incorporen fuera de horario.</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endParaRPr lang="en-US" sz="1600" dirty="0">
              <a:solidFill>
                <a:srgbClr val="000000"/>
              </a:solidFill>
            </a:endParaRPr>
          </a:p>
          <a:p>
            <a:pPr marL="285750" indent="-285750" algn="l" defTabSz="684213" fontAlgn="base">
              <a:spcBef>
                <a:spcPts val="600"/>
              </a:spcBef>
              <a:spcAft>
                <a:spcPts val="600"/>
              </a:spcAft>
              <a:buClr>
                <a:schemeClr val="tx2"/>
              </a:buClr>
              <a:buSzPct val="90000"/>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489010" lvl="2" indent="-342900">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spTree>
    <p:extLst>
      <p:ext uri="{BB962C8B-B14F-4D97-AF65-F5344CB8AC3E}">
        <p14:creationId xmlns:p14="http://schemas.microsoft.com/office/powerpoint/2010/main" val="521408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c="http://schemas.openxmlformats.org/drawingml/2006/chart" xmlns:c15="http://schemas.microsoft.com/office/drawing/2012/chart"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Amenazas de la WLAN</a:t>
            </a:r>
            <a:r>
              <a:rPr lang="en-US" dirty="0"/>
              <a:t/>
            </a:r>
            <a:br>
              <a:rPr lang="en-US" dirty="0"/>
            </a:br>
            <a:r>
              <a:rPr lang="es-419" sz="2400"/>
              <a:t>Puntos de acceso no autorizados</a:t>
            </a:r>
          </a:p>
        </p:txBody>
      </p:sp>
      <p:sp>
        <p:nvSpPr>
          <p:cNvPr id="6" name="Content Placeholder 3">
            <a:extLst>
              <a:ext uri="{FF2B5EF4-FFF2-40B4-BE49-F238E27FC236}">
                <a16:creationId xmlns="" xmlns:c="http://schemas.openxmlformats.org/drawingml/2006/chart" xmlns:c15="http://schemas.microsoft.com/office/drawing/2012/chart" xmlns:a16="http://schemas.microsoft.com/office/drawing/2014/main" id="{4003F5F5-7654-47FE-8245-0FE364DE3A10}"/>
              </a:ext>
            </a:extLst>
          </p:cNvPr>
          <p:cNvSpPr>
            <a:spLocks noGrp="1"/>
          </p:cNvSpPr>
          <p:nvPr>
            <p:ph idx="1"/>
          </p:nvPr>
        </p:nvSpPr>
        <p:spPr>
          <a:xfrm>
            <a:off x="431802" y="943507"/>
            <a:ext cx="7913686" cy="3333218"/>
          </a:xfrm>
        </p:spPr>
        <p:txBody>
          <a:bodyPr/>
          <a:lstStyle/>
          <a:p>
            <a:pPr marL="285750" indent="-285750" algn="l" defTabSz="684213" rtl="0" fontAlgn="base">
              <a:lnSpc>
                <a:spcPct val="85000"/>
              </a:lnSpc>
              <a:spcBef>
                <a:spcPct val="30000"/>
              </a:spcBef>
              <a:spcAft>
                <a:spcPts val="600"/>
              </a:spcAft>
              <a:buClr>
                <a:schemeClr val="tx2"/>
              </a:buClr>
              <a:buSzPct val="90000"/>
              <a:buFont typeface="Arial" panose="020B0604020202020204" pitchFamily="34" charset="0"/>
              <a:buChar char="•"/>
            </a:pPr>
            <a:r>
              <a:rPr lang="es-419" sz="1600">
                <a:solidFill>
                  <a:srgbClr val="000000"/>
                </a:solidFill>
              </a:rPr>
              <a:t>Un AP falso es un AP o un router inalámbrico que se ha conectado a una red corporativa sin autorización explícita y en contra de la política corporativa.</a:t>
            </a:r>
          </a:p>
          <a:p>
            <a:pPr marL="285750" indent="-285750" algn="l" defTabSz="684213" rtl="0" fontAlgn="base">
              <a:lnSpc>
                <a:spcPct val="85000"/>
              </a:lnSpc>
              <a:spcBef>
                <a:spcPct val="30000"/>
              </a:spcBef>
              <a:spcAft>
                <a:spcPts val="600"/>
              </a:spcAft>
              <a:buClr>
                <a:schemeClr val="tx2"/>
              </a:buClr>
              <a:buSzPct val="90000"/>
              <a:buFont typeface="Arial" panose="020B0604020202020204" pitchFamily="34" charset="0"/>
              <a:buChar char="•"/>
            </a:pPr>
            <a:r>
              <a:rPr lang="es-419" sz="1600">
                <a:solidFill>
                  <a:srgbClr val="000000"/>
                </a:solidFill>
              </a:rPr>
              <a:t>Una vez conectado, el AP falso puede ser usado por el atacante para capturar direcciones MAC, capturar paquetes de datos, obtener acceso a recursos de red o lanzar un ataque intermediario.</a:t>
            </a:r>
          </a:p>
          <a:p>
            <a:pPr marL="285750" indent="-285750" algn="l" defTabSz="684213" rtl="0" fontAlgn="base">
              <a:lnSpc>
                <a:spcPct val="85000"/>
              </a:lnSpc>
              <a:spcBef>
                <a:spcPct val="30000"/>
              </a:spcBef>
              <a:spcAft>
                <a:spcPts val="600"/>
              </a:spcAft>
              <a:buClr>
                <a:schemeClr val="tx2"/>
              </a:buClr>
              <a:buSzPct val="90000"/>
              <a:buFont typeface="Arial" panose="020B0604020202020204" pitchFamily="34" charset="0"/>
              <a:buChar char="•"/>
            </a:pPr>
            <a:r>
              <a:rPr lang="es-419" sz="1600">
                <a:solidFill>
                  <a:srgbClr val="000000"/>
                </a:solidFill>
              </a:rPr>
              <a:t>Un punto de acceso a la red personal también podría usarse como un AP no autorizado Por ejemplo, un usuario con acceso seguro a la red habilita su host de Windows autorizado para que se convierta en un AP Wi-Fi.</a:t>
            </a:r>
          </a:p>
          <a:p>
            <a:pPr marL="285750" indent="-285750" algn="l" defTabSz="684213" rtl="0" fontAlgn="base">
              <a:lnSpc>
                <a:spcPct val="85000"/>
              </a:lnSpc>
              <a:spcBef>
                <a:spcPct val="30000"/>
              </a:spcBef>
              <a:spcAft>
                <a:spcPts val="600"/>
              </a:spcAft>
              <a:buClr>
                <a:schemeClr val="tx2"/>
              </a:buClr>
              <a:buSzPct val="90000"/>
              <a:buFont typeface="Arial" panose="020B0604020202020204" pitchFamily="34" charset="0"/>
              <a:buChar char="•"/>
            </a:pPr>
            <a:r>
              <a:rPr lang="es-419" sz="1600">
                <a:solidFill>
                  <a:srgbClr val="000000"/>
                </a:solidFill>
              </a:rPr>
              <a:t>Para evitar la instalación de puntos de acceso no autorizados, las organizaciones deben configurar WLC con políticas de puntos de acceso no autorizados y utilizar software de monitoreo para monitorear activamente el espectro de radio en busca de puntos de acceso no autorizados.</a:t>
            </a:r>
          </a:p>
          <a:p>
            <a:pPr marL="489010" lvl="2" indent="-342900">
              <a:buFont typeface="Arial" panose="020B0604020202020204" pitchFamily="34" charset="0"/>
              <a:buChar char="•"/>
            </a:pPr>
            <a:endParaRPr lang="en-US" sz="2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spTree>
    <p:extLst>
      <p:ext uri="{BB962C8B-B14F-4D97-AF65-F5344CB8AC3E}">
        <p14:creationId xmlns:p14="http://schemas.microsoft.com/office/powerpoint/2010/main" val="1690043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c="http://schemas.openxmlformats.org/drawingml/2006/chart" xmlns:c15="http://schemas.microsoft.com/office/drawing/2012/chart"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Amenazas en la WLAN</a:t>
            </a:r>
            <a:r>
              <a:rPr lang="en-US" dirty="0"/>
              <a:t/>
            </a:r>
            <a:br>
              <a:rPr lang="en-US" dirty="0"/>
            </a:br>
            <a:r>
              <a:rPr lang="es-419" sz="2400"/>
              <a:t>Ataques intermediarios</a:t>
            </a:r>
          </a:p>
        </p:txBody>
      </p:sp>
      <p:sp>
        <p:nvSpPr>
          <p:cNvPr id="6" name="Content Placeholder 3">
            <a:extLst>
              <a:ext uri="{FF2B5EF4-FFF2-40B4-BE49-F238E27FC236}">
                <a16:creationId xmlns="" xmlns:c="http://schemas.openxmlformats.org/drawingml/2006/chart" xmlns:c15="http://schemas.microsoft.com/office/drawing/2012/chart" xmlns:a16="http://schemas.microsoft.com/office/drawing/2014/main" id="{4003F5F5-7654-47FE-8245-0FE364DE3A10}"/>
              </a:ext>
            </a:extLst>
          </p:cNvPr>
          <p:cNvSpPr>
            <a:spLocks noGrp="1"/>
          </p:cNvSpPr>
          <p:nvPr>
            <p:ph idx="1"/>
          </p:nvPr>
        </p:nvSpPr>
        <p:spPr>
          <a:xfrm>
            <a:off x="431802" y="943507"/>
            <a:ext cx="7913686" cy="3333218"/>
          </a:xfrm>
        </p:spPr>
        <p:txBody>
          <a:bodyPr/>
          <a:lstStyle/>
          <a:p>
            <a:pPr marL="0" indent="0" algn="l" defTabSz="684213" rtl="0" fontAlgn="base">
              <a:lnSpc>
                <a:spcPct val="85000"/>
              </a:lnSpc>
              <a:spcBef>
                <a:spcPct val="30000"/>
              </a:spcBef>
              <a:spcAft>
                <a:spcPts val="600"/>
              </a:spcAft>
              <a:buClr>
                <a:schemeClr val="tx2"/>
              </a:buClr>
              <a:buSzPct val="90000"/>
            </a:pPr>
            <a:r>
              <a:rPr lang="es-419" sz="1800">
                <a:solidFill>
                  <a:srgbClr val="000000"/>
                </a:solidFill>
              </a:rPr>
              <a:t>En un ataque intermediario (MITM por su sigla en inglés), el pirata informático se coloca entre dos entidades legítimas para leer o modificar los datos que pasan entre las dos partes. Un popular ataque MITM inalámbrico se denomina “ataque con AP de red intrusa”, en el que un atacante introduce un AP no autorizado y lo configura con el mismo SSID que el de un AP legítimo.</a:t>
            </a:r>
          </a:p>
          <a:p>
            <a:pPr marL="0" indent="0" algn="l" defTabSz="684213" rtl="0" fontAlgn="base">
              <a:lnSpc>
                <a:spcPct val="85000"/>
              </a:lnSpc>
              <a:spcBef>
                <a:spcPct val="30000"/>
              </a:spcBef>
              <a:spcAft>
                <a:spcPts val="600"/>
              </a:spcAft>
              <a:buClr>
                <a:schemeClr val="tx2"/>
              </a:buClr>
              <a:buSzPct val="90000"/>
            </a:pPr>
            <a:r>
              <a:rPr lang="es-419" sz="1800">
                <a:solidFill>
                  <a:srgbClr val="000000"/>
                </a:solidFill>
              </a:rPr>
              <a:t>La derrota de un ataque MITM comienza con la identificación de dispositivos legítimos en la WLAN. Para hacer esto, se deben autenticar los usuarios. Una vez que se conocen todos los dispositivos legítimos, se puede monitorear la red para detectar los dispositivos o el tráfico anormal.</a:t>
            </a:r>
          </a:p>
          <a:p>
            <a:pPr marL="342900" indent="-34290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spTree>
    <p:extLst>
      <p:ext uri="{BB962C8B-B14F-4D97-AF65-F5344CB8AC3E}">
        <p14:creationId xmlns:p14="http://schemas.microsoft.com/office/powerpoint/2010/main" val="359053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pPr rtl="0"/>
            <a:r>
              <a:rPr lang="es-419">
                <a:solidFill>
                  <a:schemeClr val="accent5">
                    <a:lumMod val="40000"/>
                    <a:lumOff val="60000"/>
                  </a:schemeClr>
                </a:solidFill>
              </a:rPr>
              <a:t>12.7 – WLAN seguras</a:t>
            </a:r>
          </a:p>
        </p:txBody>
      </p:sp>
    </p:spTree>
    <p:custDataLst>
      <p:tags r:id="rId1"/>
    </p:custDataLst>
    <p:extLst>
      <p:ext uri="{BB962C8B-B14F-4D97-AF65-F5344CB8AC3E}">
        <p14:creationId xmlns:p14="http://schemas.microsoft.com/office/powerpoint/2010/main" val="2103848410"/>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c="http://schemas.openxmlformats.org/drawingml/2006/chart" xmlns:c15="http://schemas.microsoft.com/office/drawing/2012/chart"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WLAN Seguras</a:t>
            </a:r>
            <a:r>
              <a:rPr lang="en-US" dirty="0"/>
              <a:t/>
            </a:r>
            <a:br>
              <a:rPr lang="en-US" dirty="0"/>
            </a:br>
            <a:r>
              <a:rPr lang="es-419" sz="2400"/>
              <a:t>Video – WLAN Seguras</a:t>
            </a:r>
          </a:p>
        </p:txBody>
      </p:sp>
      <p:sp>
        <p:nvSpPr>
          <p:cNvPr id="6" name="Content Placeholder 3">
            <a:extLst>
              <a:ext uri="{FF2B5EF4-FFF2-40B4-BE49-F238E27FC236}">
                <a16:creationId xmlns="" xmlns:c="http://schemas.openxmlformats.org/drawingml/2006/chart" xmlns:c15="http://schemas.microsoft.com/office/drawing/2012/chart" xmlns:a16="http://schemas.microsoft.com/office/drawing/2014/main" id="{4003F5F5-7654-47FE-8245-0FE364DE3A10}"/>
              </a:ext>
            </a:extLst>
          </p:cNvPr>
          <p:cNvSpPr>
            <a:spLocks noGrp="1"/>
          </p:cNvSpPr>
          <p:nvPr>
            <p:ph idx="1"/>
          </p:nvPr>
        </p:nvSpPr>
        <p:spPr>
          <a:xfrm>
            <a:off x="431800" y="1035050"/>
            <a:ext cx="8280400" cy="3073400"/>
          </a:xfrm>
        </p:spPr>
        <p:txBody>
          <a:bodyPr/>
          <a:lstStyle/>
          <a:p>
            <a:pPr marL="0" indent="0" algn="l" defTabSz="684213" rtl="0" fontAlgn="base">
              <a:spcBef>
                <a:spcPts val="0"/>
              </a:spcBef>
              <a:buClr>
                <a:schemeClr val="tx2"/>
              </a:buClr>
              <a:buSzPct val="90000"/>
            </a:pPr>
            <a:r>
              <a:rPr lang="es-419" sz="1800">
                <a:solidFill>
                  <a:srgbClr val="000000"/>
                </a:solidFill>
              </a:rPr>
              <a:t>Este video cubrirá lo siguiente: </a:t>
            </a:r>
          </a:p>
          <a:p>
            <a:pPr marL="285750" indent="-285750" algn="l" defTabSz="684213" rtl="0" fontAlgn="base">
              <a:spcBef>
                <a:spcPts val="0"/>
              </a:spcBef>
              <a:buClr>
                <a:schemeClr val="tx2"/>
              </a:buClr>
              <a:buSzPct val="90000"/>
              <a:buFont typeface="Arial" panose="020B0604020202020204" pitchFamily="34" charset="0"/>
              <a:buChar char="•"/>
            </a:pPr>
            <a:r>
              <a:rPr lang="es-419" sz="1800">
                <a:solidFill>
                  <a:srgbClr val="000000"/>
                </a:solidFill>
              </a:rPr>
              <a:t>Encubrimiento SSID.</a:t>
            </a:r>
          </a:p>
          <a:p>
            <a:pPr marL="285750" indent="-285750" algn="l" defTabSz="684213" rtl="0" fontAlgn="base">
              <a:spcBef>
                <a:spcPts val="0"/>
              </a:spcBef>
              <a:buClr>
                <a:schemeClr val="tx2"/>
              </a:buClr>
              <a:buSzPct val="90000"/>
              <a:buFont typeface="Arial" panose="020B0604020202020204" pitchFamily="34" charset="0"/>
              <a:buChar char="•"/>
            </a:pPr>
            <a:r>
              <a:rPr lang="es-419" sz="1800">
                <a:solidFill>
                  <a:srgbClr val="000000"/>
                </a:solidFill>
              </a:rPr>
              <a:t>Filtrado de direcciones MAC.</a:t>
            </a:r>
          </a:p>
          <a:p>
            <a:pPr marL="285750" indent="-285750" algn="l" defTabSz="684213" rtl="0" fontAlgn="base">
              <a:spcBef>
                <a:spcPts val="0"/>
              </a:spcBef>
              <a:buClr>
                <a:schemeClr val="tx2"/>
              </a:buClr>
              <a:buSzPct val="90000"/>
              <a:buFont typeface="Arial" panose="020B0604020202020204" pitchFamily="34" charset="0"/>
              <a:buChar char="•"/>
            </a:pPr>
            <a:r>
              <a:rPr lang="es-419" sz="1800">
                <a:solidFill>
                  <a:srgbClr val="000000"/>
                </a:solidFill>
              </a:rPr>
              <a:t>Sistemas de autenticación y encriptación (Autenticación abierta y autenticación de clave compartida).</a:t>
            </a:r>
          </a:p>
          <a:p>
            <a:pPr marL="342900" indent="-342900" algn="l">
              <a:buFont typeface="Arial" panose="020B0604020202020204" pitchFamily="34" charset="0"/>
              <a:buChar char="•"/>
            </a:pPr>
            <a:endParaRPr lang="en-US" sz="1600"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2369936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c="http://schemas.openxmlformats.org/drawingml/2006/chart" xmlns:c15="http://schemas.microsoft.com/office/drawing/2012/chart"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WLAN seguras</a:t>
            </a:r>
            <a:r>
              <a:rPr lang="en-US" dirty="0"/>
              <a:t/>
            </a:r>
            <a:br>
              <a:rPr lang="en-US" dirty="0"/>
            </a:br>
            <a:r>
              <a:rPr lang="es-419" sz="2400"/>
              <a:t>Encubrimiento SSID y filtrado de direcciones MAC</a:t>
            </a:r>
          </a:p>
        </p:txBody>
      </p:sp>
      <p:sp>
        <p:nvSpPr>
          <p:cNvPr id="6" name="Content Placeholder 3">
            <a:extLst>
              <a:ext uri="{FF2B5EF4-FFF2-40B4-BE49-F238E27FC236}">
                <a16:creationId xmlns="" xmlns:c="http://schemas.openxmlformats.org/drawingml/2006/chart" xmlns:c15="http://schemas.microsoft.com/office/drawing/2012/chart" xmlns:a16="http://schemas.microsoft.com/office/drawing/2014/main" id="{4003F5F5-7654-47FE-8245-0FE364DE3A10}"/>
              </a:ext>
            </a:extLst>
          </p:cNvPr>
          <p:cNvSpPr>
            <a:spLocks noGrp="1"/>
          </p:cNvSpPr>
          <p:nvPr>
            <p:ph idx="1"/>
          </p:nvPr>
        </p:nvSpPr>
        <p:spPr>
          <a:xfrm>
            <a:off x="431802" y="943507"/>
            <a:ext cx="7913686" cy="3333218"/>
          </a:xfrm>
        </p:spPr>
        <p:txBody>
          <a:bodyPr/>
          <a:lstStyle/>
          <a:p>
            <a:pPr marL="0" indent="0" algn="l" defTabSz="684213" rtl="0" fontAlgn="base">
              <a:lnSpc>
                <a:spcPct val="85000"/>
              </a:lnSpc>
              <a:spcBef>
                <a:spcPct val="30000"/>
              </a:spcBef>
              <a:spcAft>
                <a:spcPts val="600"/>
              </a:spcAft>
              <a:buClr>
                <a:schemeClr val="tx2"/>
              </a:buClr>
              <a:buSzPct val="90000"/>
            </a:pPr>
            <a:r>
              <a:rPr lang="es-419" sz="1600">
                <a:solidFill>
                  <a:srgbClr val="000000"/>
                </a:solidFill>
              </a:rPr>
              <a:t>Para abordar las amenazas de mantener alejados a los intrusos inalámbricos y proteger los datos, se utilizaron dos características de seguridad tempranas que aún están disponibles en la mayoría de los enrutadores y puntos de acceso:</a:t>
            </a:r>
          </a:p>
          <a:p>
            <a:pPr marL="0" indent="0" algn="l" defTabSz="684213" rtl="0" fontAlgn="base">
              <a:lnSpc>
                <a:spcPct val="85000"/>
              </a:lnSpc>
              <a:spcBef>
                <a:spcPct val="30000"/>
              </a:spcBef>
              <a:spcAft>
                <a:spcPts val="600"/>
              </a:spcAft>
              <a:buClr>
                <a:schemeClr val="tx2"/>
              </a:buClr>
              <a:buSzPct val="90000"/>
            </a:pPr>
            <a:r>
              <a:rPr lang="es-419" sz="1600" b="1">
                <a:solidFill>
                  <a:srgbClr val="000000"/>
                </a:solidFill>
              </a:rPr>
              <a:t>Encubrimiento SSID</a:t>
            </a:r>
          </a:p>
          <a:p>
            <a:pPr marL="285750" indent="-285750" algn="l" defTabSz="684213" rtl="0" fontAlgn="base">
              <a:lnSpc>
                <a:spcPct val="85000"/>
              </a:lnSpc>
              <a:spcBef>
                <a:spcPct val="30000"/>
              </a:spcBef>
              <a:spcAft>
                <a:spcPts val="600"/>
              </a:spcAft>
              <a:buClr>
                <a:schemeClr val="tx2"/>
              </a:buClr>
              <a:buSzPct val="90000"/>
              <a:buFont typeface="Arial" panose="020B0604020202020204" pitchFamily="34" charset="0"/>
              <a:buChar char="•"/>
            </a:pPr>
            <a:r>
              <a:rPr lang="es-419" sz="1600">
                <a:solidFill>
                  <a:srgbClr val="000000"/>
                </a:solidFill>
              </a:rPr>
              <a:t>Los AP y algunos enrutadores inalámbricos permiten deshabilitar la trama de baliza SSID, (Beacon frame SSID). Los clientes inalámbricos deben configurarse manualmente con el SSID para conectarse a la red.</a:t>
            </a:r>
          </a:p>
          <a:p>
            <a:pPr marL="489010" lvl="2" indent="-342900">
              <a:buFont typeface="Arial" panose="020B0604020202020204" pitchFamily="34" charset="0"/>
              <a:buChar char="•"/>
            </a:pPr>
            <a:endParaRPr lang="en-US" sz="1600" b="1" dirty="0">
              <a:solidFill>
                <a:srgbClr val="000000"/>
              </a:solidFill>
            </a:endParaRPr>
          </a:p>
          <a:p>
            <a:pPr marL="0" indent="0" algn="l" defTabSz="684213" rtl="0" fontAlgn="base">
              <a:lnSpc>
                <a:spcPct val="85000"/>
              </a:lnSpc>
              <a:spcBef>
                <a:spcPct val="30000"/>
              </a:spcBef>
              <a:spcAft>
                <a:spcPts val="600"/>
              </a:spcAft>
              <a:buClr>
                <a:schemeClr val="tx2"/>
              </a:buClr>
              <a:buSzPct val="90000"/>
            </a:pPr>
            <a:r>
              <a:rPr lang="es-419" sz="1600" b="1">
                <a:solidFill>
                  <a:srgbClr val="000000"/>
                </a:solidFill>
              </a:rPr>
              <a:t>Filtrado de Direcciones MAC</a:t>
            </a:r>
          </a:p>
          <a:p>
            <a:pPr marL="285750" indent="-285750" algn="l" defTabSz="684213" rtl="0" fontAlgn="base">
              <a:lnSpc>
                <a:spcPct val="85000"/>
              </a:lnSpc>
              <a:spcBef>
                <a:spcPct val="30000"/>
              </a:spcBef>
              <a:spcAft>
                <a:spcPts val="600"/>
              </a:spcAft>
              <a:buClr>
                <a:schemeClr val="tx2"/>
              </a:buClr>
              <a:buSzPct val="90000"/>
              <a:buFont typeface="Arial" panose="020B0604020202020204" pitchFamily="34" charset="0"/>
              <a:buChar char="•"/>
            </a:pPr>
            <a:r>
              <a:rPr lang="es-419" sz="1600">
                <a:solidFill>
                  <a:srgbClr val="000000"/>
                </a:solidFill>
              </a:rPr>
              <a:t>Un administrador puede permitir o denegar manualmente el acceso inalámbrico de los clientes en función de su dirección física de hardware MAC. En la figura, el router está configurado para permitir dos direcciones MAC. Los dispositivos con diferentes direcciones MAC no podrán unirse a la WLAN de 2.4GHz</a:t>
            </a:r>
            <a:r>
              <a:rPr lang="es-419" sz="1400">
                <a:solidFill>
                  <a:srgbClr val="000000"/>
                </a:solidFill>
              </a:rPr>
              <a:t>.</a:t>
            </a:r>
          </a:p>
          <a:p>
            <a:pPr marL="0" indent="0" algn="l"/>
            <a:endParaRPr lang="en-US" sz="1600" b="1" dirty="0">
              <a:solidFill>
                <a:srgbClr val="000000"/>
              </a:solidFill>
            </a:endParaRPr>
          </a:p>
        </p:txBody>
      </p:sp>
    </p:spTree>
    <p:extLst>
      <p:ext uri="{BB962C8B-B14F-4D97-AF65-F5344CB8AC3E}">
        <p14:creationId xmlns:p14="http://schemas.microsoft.com/office/powerpoint/2010/main" val="387343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c="http://schemas.openxmlformats.org/drawingml/2006/chart" xmlns:c15="http://schemas.microsoft.com/office/drawing/2012/chart"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WLAN Seguras</a:t>
            </a:r>
            <a:r>
              <a:rPr lang="en-US" dirty="0"/>
              <a:t/>
            </a:r>
            <a:br>
              <a:rPr lang="en-US" dirty="0"/>
            </a:br>
            <a:r>
              <a:rPr lang="es-419" sz="2400"/>
              <a:t>802.11 Métodos de Autenticación Originales</a:t>
            </a:r>
          </a:p>
        </p:txBody>
      </p:sp>
      <p:sp>
        <p:nvSpPr>
          <p:cNvPr id="6" name="Content Placeholder 3">
            <a:extLst>
              <a:ext uri="{FF2B5EF4-FFF2-40B4-BE49-F238E27FC236}">
                <a16:creationId xmlns="" xmlns:c="http://schemas.openxmlformats.org/drawingml/2006/chart" xmlns:c15="http://schemas.microsoft.com/office/drawing/2012/chart" xmlns:a16="http://schemas.microsoft.com/office/drawing/2014/main" id="{4003F5F5-7654-47FE-8245-0FE364DE3A10}"/>
              </a:ext>
            </a:extLst>
          </p:cNvPr>
          <p:cNvSpPr>
            <a:spLocks noGrp="1"/>
          </p:cNvSpPr>
          <p:nvPr>
            <p:ph idx="1"/>
          </p:nvPr>
        </p:nvSpPr>
        <p:spPr>
          <a:xfrm>
            <a:off x="431802" y="943507"/>
            <a:ext cx="7913686" cy="3333218"/>
          </a:xfrm>
        </p:spPr>
        <p:txBody>
          <a:bodyPr/>
          <a:lstStyle/>
          <a:p>
            <a:pPr marL="0" indent="0" algn="l" defTabSz="684213" rtl="0" fontAlgn="base">
              <a:lnSpc>
                <a:spcPct val="85000"/>
              </a:lnSpc>
              <a:spcBef>
                <a:spcPct val="30000"/>
              </a:spcBef>
              <a:spcAft>
                <a:spcPts val="600"/>
              </a:spcAft>
              <a:buClr>
                <a:schemeClr val="tx2"/>
              </a:buClr>
              <a:buSzPct val="90000"/>
            </a:pPr>
            <a:r>
              <a:rPr lang="es-419" sz="1600">
                <a:solidFill>
                  <a:srgbClr val="000000"/>
                </a:solidFill>
              </a:rPr>
              <a:t>La mejor manera de proteger una red inalámbrica es utilizar sistemas de autenticación y cifrado. Se introdujeron dos tipos de autenticación con el estándar 802.11 original:</a:t>
            </a:r>
          </a:p>
          <a:p>
            <a:pPr marL="0" indent="0" algn="l" defTabSz="684213" rtl="0" fontAlgn="base">
              <a:lnSpc>
                <a:spcPct val="85000"/>
              </a:lnSpc>
              <a:spcBef>
                <a:spcPct val="30000"/>
              </a:spcBef>
              <a:spcAft>
                <a:spcPts val="600"/>
              </a:spcAft>
              <a:buClr>
                <a:schemeClr val="tx2"/>
              </a:buClr>
              <a:buSzPct val="90000"/>
            </a:pPr>
            <a:r>
              <a:rPr lang="es-419" sz="1600" b="1">
                <a:solidFill>
                  <a:srgbClr val="000000"/>
                </a:solidFill>
              </a:rPr>
              <a:t>Autenticación abierta</a:t>
            </a:r>
          </a:p>
          <a:p>
            <a:pPr marL="285750" indent="-285750" algn="l" defTabSz="684213" rtl="0" fontAlgn="base">
              <a:lnSpc>
                <a:spcPct val="85000"/>
              </a:lnSpc>
              <a:spcBef>
                <a:spcPct val="30000"/>
              </a:spcBef>
              <a:spcAft>
                <a:spcPts val="600"/>
              </a:spcAft>
              <a:buClr>
                <a:schemeClr val="tx2"/>
              </a:buClr>
              <a:buSzPct val="90000"/>
              <a:buFont typeface="Arial" panose="020B0604020202020204" pitchFamily="34" charset="0"/>
              <a:buChar char="•"/>
            </a:pPr>
            <a:r>
              <a:rPr lang="es-419" sz="1600">
                <a:solidFill>
                  <a:srgbClr val="000000"/>
                </a:solidFill>
              </a:rPr>
              <a:t>No se requiere contraseña. Normalmente se usa para proporcionar acceso gratuito a Internet en áreas públicas como cafeterías, aeropuertos y hoteles.</a:t>
            </a:r>
          </a:p>
          <a:p>
            <a:pPr marL="285750" indent="-285750" algn="l" defTabSz="684213" rtl="0" fontAlgn="base">
              <a:lnSpc>
                <a:spcPct val="85000"/>
              </a:lnSpc>
              <a:spcBef>
                <a:spcPct val="30000"/>
              </a:spcBef>
              <a:spcAft>
                <a:spcPts val="600"/>
              </a:spcAft>
              <a:buClr>
                <a:schemeClr val="tx2"/>
              </a:buClr>
              <a:buSzPct val="90000"/>
              <a:buFont typeface="Arial" panose="020B0604020202020204" pitchFamily="34" charset="0"/>
              <a:buChar char="•"/>
            </a:pPr>
            <a:r>
              <a:rPr lang="es-419" sz="1600">
                <a:solidFill>
                  <a:srgbClr val="000000"/>
                </a:solidFill>
              </a:rPr>
              <a:t>El cliente es responsable de proporcionar seguridad, como a través de una VPN. </a:t>
            </a:r>
          </a:p>
          <a:p>
            <a:pPr marL="0" indent="0" algn="l" defTabSz="684213" rtl="0" fontAlgn="base">
              <a:lnSpc>
                <a:spcPct val="85000"/>
              </a:lnSpc>
              <a:spcBef>
                <a:spcPct val="30000"/>
              </a:spcBef>
              <a:spcAft>
                <a:spcPts val="600"/>
              </a:spcAft>
              <a:buClr>
                <a:schemeClr val="tx2"/>
              </a:buClr>
              <a:buSzPct val="90000"/>
            </a:pPr>
            <a:r>
              <a:rPr lang="es-419" sz="1600" b="1">
                <a:solidFill>
                  <a:srgbClr val="000000"/>
                </a:solidFill>
              </a:rPr>
              <a:t>Autenticación de clave compartida</a:t>
            </a:r>
          </a:p>
          <a:p>
            <a:pPr marL="285750" indent="-285750" algn="l" defTabSz="684213" rtl="0" fontAlgn="base">
              <a:lnSpc>
                <a:spcPct val="85000"/>
              </a:lnSpc>
              <a:spcBef>
                <a:spcPct val="30000"/>
              </a:spcBef>
              <a:spcAft>
                <a:spcPts val="600"/>
              </a:spcAft>
              <a:buClr>
                <a:schemeClr val="tx2"/>
              </a:buClr>
              <a:buSzPct val="90000"/>
              <a:buFont typeface="Arial" panose="020B0604020202020204" pitchFamily="34" charset="0"/>
              <a:buChar char="•"/>
            </a:pPr>
            <a:r>
              <a:rPr lang="es-419" sz="1600">
                <a:solidFill>
                  <a:srgbClr val="000000"/>
                </a:solidFill>
              </a:rPr>
              <a:t>Proporciona mecanismos, como WEP, WPA, WPA2 y WPA3 para autenticar y cifrar datos entre un cliente inalámbrico y AP. Sin embargo, la contraseña se debe compartir previamente entre las dos partes para que estas se conecten.</a:t>
            </a:r>
          </a:p>
        </p:txBody>
      </p:sp>
    </p:spTree>
    <p:extLst>
      <p:ext uri="{BB962C8B-B14F-4D97-AF65-F5344CB8AC3E}">
        <p14:creationId xmlns:p14="http://schemas.microsoft.com/office/powerpoint/2010/main" val="323590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c="http://schemas.openxmlformats.org/drawingml/2006/chart" xmlns:c15="http://schemas.microsoft.com/office/drawing/2012/chart"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WLAN seguras</a:t>
            </a:r>
            <a:r>
              <a:rPr lang="en-US" dirty="0"/>
              <a:t/>
            </a:r>
            <a:br>
              <a:rPr lang="en-US" dirty="0"/>
            </a:br>
            <a:r>
              <a:rPr lang="es-419" sz="2400"/>
              <a:t>Métodos de autenticación de clave compartida</a:t>
            </a:r>
          </a:p>
        </p:txBody>
      </p:sp>
      <p:sp>
        <p:nvSpPr>
          <p:cNvPr id="6" name="Content Placeholder 3">
            <a:extLst>
              <a:ext uri="{FF2B5EF4-FFF2-40B4-BE49-F238E27FC236}">
                <a16:creationId xmlns="" xmlns:c="http://schemas.openxmlformats.org/drawingml/2006/chart" xmlns:c15="http://schemas.microsoft.com/office/drawing/2012/chart" xmlns:a16="http://schemas.microsoft.com/office/drawing/2014/main" id="{4003F5F5-7654-47FE-8245-0FE364DE3A10}"/>
              </a:ext>
            </a:extLst>
          </p:cNvPr>
          <p:cNvSpPr>
            <a:spLocks noGrp="1"/>
          </p:cNvSpPr>
          <p:nvPr>
            <p:ph idx="1"/>
          </p:nvPr>
        </p:nvSpPr>
        <p:spPr>
          <a:xfrm>
            <a:off x="431802" y="731837"/>
            <a:ext cx="7913686" cy="456668"/>
          </a:xfrm>
        </p:spPr>
        <p:txBody>
          <a:bodyPr/>
          <a:lstStyle/>
          <a:p>
            <a:pPr marL="0" indent="0" algn="l" defTabSz="684213" rtl="0" fontAlgn="base">
              <a:lnSpc>
                <a:spcPct val="85000"/>
              </a:lnSpc>
              <a:spcBef>
                <a:spcPct val="30000"/>
              </a:spcBef>
              <a:spcAft>
                <a:spcPts val="600"/>
              </a:spcAft>
              <a:buClr>
                <a:schemeClr val="tx2"/>
              </a:buClr>
              <a:buSzPct val="90000"/>
            </a:pPr>
            <a:r>
              <a:rPr lang="es-419" sz="1600">
                <a:solidFill>
                  <a:srgbClr val="000000"/>
                </a:solidFill>
              </a:rPr>
              <a:t>Actualmente hay cuatro técnicas de autenticación de clave compartida disponibles, como se muestra en la tabla.</a:t>
            </a:r>
          </a:p>
        </p:txBody>
      </p:sp>
      <p:graphicFrame>
        <p:nvGraphicFramePr>
          <p:cNvPr id="4" name="Content Placeholder 6">
            <a:extLst>
              <a:ext uri="{FF2B5EF4-FFF2-40B4-BE49-F238E27FC236}">
                <a16:creationId xmlns="" xmlns:c="http://schemas.openxmlformats.org/drawingml/2006/chart" xmlns:c15="http://schemas.microsoft.com/office/drawing/2012/chart" xmlns:a16="http://schemas.microsoft.com/office/drawing/2014/main" id="{49C62BAC-F92D-42FA-9647-B95FE5D3F62E}"/>
              </a:ext>
            </a:extLst>
          </p:cNvPr>
          <p:cNvGraphicFramePr>
            <a:graphicFrameLocks/>
          </p:cNvGraphicFramePr>
          <p:nvPr>
            <p:extLst>
              <p:ext uri="{D42A27DB-BD31-4B8C-83A1-F6EECF244321}">
                <p14:modId xmlns:p14="http://schemas.microsoft.com/office/powerpoint/2010/main" val="104901731"/>
              </p:ext>
            </p:extLst>
          </p:nvPr>
        </p:nvGraphicFramePr>
        <p:xfrm>
          <a:off x="533401" y="1270703"/>
          <a:ext cx="7812087" cy="3657600"/>
        </p:xfrm>
        <a:graphic>
          <a:graphicData uri="http://schemas.openxmlformats.org/drawingml/2006/table">
            <a:tbl>
              <a:tblPr firstRow="1" bandRow="1">
                <a:tableStyleId>{5C22544A-7EE6-4342-B048-85BDC9FD1C3A}</a:tableStyleId>
              </a:tblPr>
              <a:tblGrid>
                <a:gridCol w="2317651">
                  <a:extLst>
                    <a:ext uri="{9D8B030D-6E8A-4147-A177-3AD203B41FA5}">
                      <a16:colId xmlns="" xmlns:c="http://schemas.openxmlformats.org/drawingml/2006/chart" xmlns:c15="http://schemas.microsoft.com/office/drawing/2012/chart" xmlns:a16="http://schemas.microsoft.com/office/drawing/2014/main" val="3729139006"/>
                    </a:ext>
                  </a:extLst>
                </a:gridCol>
                <a:gridCol w="5494436">
                  <a:extLst>
                    <a:ext uri="{9D8B030D-6E8A-4147-A177-3AD203B41FA5}">
                      <a16:colId xmlns="" xmlns:c="http://schemas.openxmlformats.org/drawingml/2006/chart" xmlns:c15="http://schemas.microsoft.com/office/drawing/2012/chart" xmlns:a16="http://schemas.microsoft.com/office/drawing/2014/main" val="1988913492"/>
                    </a:ext>
                  </a:extLst>
                </a:gridCol>
              </a:tblGrid>
              <a:tr h="0">
                <a:tc>
                  <a:txBody>
                    <a:bodyPr/>
                    <a:lstStyle/>
                    <a:p>
                      <a:pPr rtl="0"/>
                      <a:r>
                        <a:rPr lang="es-419" sz="1400"/>
                        <a:t>Método de Autenticación</a:t>
                      </a:r>
                    </a:p>
                  </a:txBody>
                  <a:tcPr/>
                </a:tc>
                <a:tc>
                  <a:txBody>
                    <a:bodyPr/>
                    <a:lstStyle/>
                    <a:p>
                      <a:pPr rtl="0"/>
                      <a:r>
                        <a:rPr lang="es-419" sz="1400"/>
                        <a:t>Descripción</a:t>
                      </a:r>
                    </a:p>
                  </a:txBody>
                  <a:tcPr/>
                </a:tc>
                <a:extLst>
                  <a:ext uri="{0D108BD9-81ED-4DB2-BD59-A6C34878D82A}">
                    <a16:rowId xmlns="" xmlns:c="http://schemas.openxmlformats.org/drawingml/2006/chart" xmlns:c15="http://schemas.microsoft.com/office/drawing/2012/chart" xmlns:a16="http://schemas.microsoft.com/office/drawing/2014/main" val="2583676789"/>
                  </a:ext>
                </a:extLst>
              </a:tr>
              <a:tr h="0">
                <a:tc>
                  <a:txBody>
                    <a:bodyPr/>
                    <a:lstStyle/>
                    <a:p>
                      <a:pPr rtl="0"/>
                      <a:r>
                        <a:rPr lang="es-419" sz="1400">
                          <a:solidFill>
                            <a:srgbClr val="000000"/>
                          </a:solidFill>
                        </a:rPr>
                        <a:t>Privacidad Equivalente al Cableado (WEP)</a:t>
                      </a:r>
                    </a:p>
                  </a:txBody>
                  <a:tcPr/>
                </a:tc>
                <a:tc>
                  <a:txBody>
                    <a:bodyPr/>
                    <a:lstStyle/>
                    <a:p>
                      <a:pPr rtl="0"/>
                      <a:r>
                        <a:rPr lang="es-419" sz="1400">
                          <a:solidFill>
                            <a:srgbClr val="000000"/>
                          </a:solidFill>
                        </a:rPr>
                        <a:t>La especificación original 802.11 diseñada para proteger los datos utilizando el método de cifrado Rivest Cipher 4 (RC4) con una clave estática. WEP ya no se recomienda y nunca debe usarse.</a:t>
                      </a:r>
                    </a:p>
                  </a:txBody>
                  <a:tcPr/>
                </a:tc>
                <a:extLst>
                  <a:ext uri="{0D108BD9-81ED-4DB2-BD59-A6C34878D82A}">
                    <a16:rowId xmlns="" xmlns:c="http://schemas.openxmlformats.org/drawingml/2006/chart" xmlns:c15="http://schemas.microsoft.com/office/drawing/2012/chart" xmlns:a16="http://schemas.microsoft.com/office/drawing/2014/main" val="3849654457"/>
                  </a:ext>
                </a:extLst>
              </a:tr>
              <a:tr h="170900">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400">
                          <a:solidFill>
                            <a:srgbClr val="000000"/>
                          </a:solidFill>
                        </a:rPr>
                        <a:t>Acceso Protegido Wi-Fi (WPA)</a:t>
                      </a:r>
                    </a:p>
                  </a:txBody>
                  <a:tcPr/>
                </a:tc>
                <a:tc>
                  <a:txBody>
                    <a:bodyPr/>
                    <a:lstStyle/>
                    <a:p>
                      <a:pPr rtl="0"/>
                      <a:r>
                        <a:rPr lang="es-419" sz="1400">
                          <a:solidFill>
                            <a:srgbClr val="000000"/>
                          </a:solidFill>
                        </a:rPr>
                        <a:t>Un estándar de Wi-Fi Alliance que usa WEP pero asegura los datos con el algoritmo de cifrado del Protocolo de integridad de clave temporal (TKIP) mucho más fuerte. El TKIP cambia la clave para cada paquete, lo que hace que sea mucho más difícil de descifrar.</a:t>
                      </a:r>
                    </a:p>
                  </a:txBody>
                  <a:tcPr/>
                </a:tc>
                <a:extLst>
                  <a:ext uri="{0D108BD9-81ED-4DB2-BD59-A6C34878D82A}">
                    <a16:rowId xmlns="" xmlns:c="http://schemas.openxmlformats.org/drawingml/2006/chart" xmlns:c15="http://schemas.microsoft.com/office/drawing/2012/chart" xmlns:a16="http://schemas.microsoft.com/office/drawing/2014/main" val="235735172"/>
                  </a:ext>
                </a:extLst>
              </a:tr>
              <a:tr h="174195">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400">
                          <a:solidFill>
                            <a:srgbClr val="000000"/>
                          </a:solidFill>
                        </a:rPr>
                        <a:t>WPA2</a:t>
                      </a:r>
                    </a:p>
                  </a:txBody>
                  <a:tcPr/>
                </a:tc>
                <a:tc>
                  <a:txBody>
                    <a:bodyPr/>
                    <a:lstStyle/>
                    <a:p>
                      <a:pPr rtl="0"/>
                      <a:r>
                        <a:rPr lang="es-419" sz="1400">
                          <a:solidFill>
                            <a:srgbClr val="000000"/>
                          </a:solidFill>
                        </a:rPr>
                        <a:t>Utiliza el Estándar de Cifrado Avanzado (AES) para el cifrado. AES actualmente se considera el protocolo de cifrado más sólido.</a:t>
                      </a:r>
                    </a:p>
                  </a:txBody>
                  <a:tcPr/>
                </a:tc>
                <a:extLst>
                  <a:ext uri="{0D108BD9-81ED-4DB2-BD59-A6C34878D82A}">
                    <a16:rowId xmlns="" xmlns:c="http://schemas.openxmlformats.org/drawingml/2006/chart" xmlns:c15="http://schemas.microsoft.com/office/drawing/2012/chart" xmlns:a16="http://schemas.microsoft.com/office/drawing/2014/main" val="1458107787"/>
                  </a:ext>
                </a:extLst>
              </a:tr>
              <a:tr h="274011">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400">
                          <a:solidFill>
                            <a:srgbClr val="000000"/>
                          </a:solidFill>
                        </a:rPr>
                        <a:t>WPA3</a:t>
                      </a:r>
                    </a:p>
                  </a:txBody>
                  <a:tcPr/>
                </a:tc>
                <a:tc>
                  <a:txBody>
                    <a:bodyPr/>
                    <a:lstStyle/>
                    <a:p>
                      <a:pPr rtl="0"/>
                      <a:r>
                        <a:rPr lang="es-419" sz="1400">
                          <a:solidFill>
                            <a:srgbClr val="000000"/>
                          </a:solidFill>
                        </a:rPr>
                        <a:t>Esta es la próxima generación de seguridad Wi-Fi. Todos los dispositivos habilitados para WPA3 utilizan los últimos métodos de seguridad, no permiten protocolos heredados obsoletos y requieren el uso de marcos de administración protegidos (PMF).</a:t>
                      </a:r>
                    </a:p>
                  </a:txBody>
                  <a:tcPr/>
                </a:tc>
                <a:extLst>
                  <a:ext uri="{0D108BD9-81ED-4DB2-BD59-A6C34878D82A}">
                    <a16:rowId xmlns="" xmlns:c="http://schemas.openxmlformats.org/drawingml/2006/chart" xmlns:c15="http://schemas.microsoft.com/office/drawing/2012/chart" xmlns:a16="http://schemas.microsoft.com/office/drawing/2014/main" val="2495454272"/>
                  </a:ext>
                </a:extLst>
              </a:tr>
            </a:tbl>
          </a:graphicData>
        </a:graphic>
      </p:graphicFrame>
    </p:spTree>
    <p:extLst>
      <p:ext uri="{BB962C8B-B14F-4D97-AF65-F5344CB8AC3E}">
        <p14:creationId xmlns:p14="http://schemas.microsoft.com/office/powerpoint/2010/main" val="197118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c="http://schemas.openxmlformats.org/drawingml/2006/chart" xmlns:c15="http://schemas.microsoft.com/office/drawing/2012/chart" xmlns:a16="http://schemas.microsoft.com/office/drawing/2014/main" id="{C02AA8F8-1E43-384B-8982-C0BB94049B5C}"/>
              </a:ext>
            </a:extLst>
          </p:cNvPr>
          <p:cNvSpPr>
            <a:spLocks noGrp="1"/>
          </p:cNvSpPr>
          <p:nvPr>
            <p:ph type="title"/>
          </p:nvPr>
        </p:nvSpPr>
        <p:spPr>
          <a:xfrm>
            <a:off x="0" y="-10071"/>
            <a:ext cx="8345488" cy="731837"/>
          </a:xfrm>
        </p:spPr>
        <p:txBody>
          <a:bodyPr/>
          <a:lstStyle/>
          <a:p>
            <a:pPr rtl="0"/>
            <a:r>
              <a:rPr lang="es-419" sz="1600"/>
              <a:t>WLAN Seguras</a:t>
            </a:r>
            <a:r>
              <a:rPr lang="en-US" dirty="0"/>
              <a:t/>
            </a:r>
            <a:br>
              <a:rPr lang="en-US" dirty="0"/>
            </a:br>
            <a:r>
              <a:rPr lang="es-419" sz="2400"/>
              <a:t>Autenticando a un Usuario Doméstico</a:t>
            </a:r>
          </a:p>
        </p:txBody>
      </p:sp>
      <p:sp>
        <p:nvSpPr>
          <p:cNvPr id="6" name="Content Placeholder 3">
            <a:extLst>
              <a:ext uri="{FF2B5EF4-FFF2-40B4-BE49-F238E27FC236}">
                <a16:creationId xmlns="" xmlns:c="http://schemas.openxmlformats.org/drawingml/2006/chart" xmlns:c15="http://schemas.microsoft.com/office/drawing/2012/chart" xmlns:a16="http://schemas.microsoft.com/office/drawing/2014/main" id="{4003F5F5-7654-47FE-8245-0FE364DE3A10}"/>
              </a:ext>
            </a:extLst>
          </p:cNvPr>
          <p:cNvSpPr>
            <a:spLocks noGrp="1"/>
          </p:cNvSpPr>
          <p:nvPr>
            <p:ph idx="1"/>
          </p:nvPr>
        </p:nvSpPr>
        <p:spPr>
          <a:xfrm>
            <a:off x="0" y="721766"/>
            <a:ext cx="4572000" cy="3254104"/>
          </a:xfrm>
        </p:spPr>
        <p:txBody>
          <a:bodyPr/>
          <a:lstStyle/>
          <a:p>
            <a:pPr marL="0" indent="0" algn="l" defTabSz="684213" rtl="0" fontAlgn="base">
              <a:lnSpc>
                <a:spcPct val="85000"/>
              </a:lnSpc>
              <a:spcBef>
                <a:spcPct val="30000"/>
              </a:spcBef>
              <a:spcAft>
                <a:spcPts val="600"/>
              </a:spcAft>
              <a:buClr>
                <a:schemeClr val="tx2"/>
              </a:buClr>
              <a:buSzPct val="90000"/>
            </a:pPr>
            <a:r>
              <a:rPr lang="es-419" sz="1600">
                <a:solidFill>
                  <a:srgbClr val="000000"/>
                </a:solidFill>
              </a:rPr>
              <a:t>Los routers domésticos suelen tener dos opciones de autenticación: WPA y WPA2. Con WPA 2 tenemos dos métodos de autenticación.</a:t>
            </a:r>
          </a:p>
          <a:p>
            <a:pPr marL="285750" indent="-285750" algn="l" defTabSz="684213" rtl="0" fontAlgn="base">
              <a:lnSpc>
                <a:spcPct val="85000"/>
              </a:lnSpc>
              <a:spcBef>
                <a:spcPct val="30000"/>
              </a:spcBef>
              <a:spcAft>
                <a:spcPts val="600"/>
              </a:spcAft>
              <a:buClr>
                <a:schemeClr val="tx2"/>
              </a:buClr>
              <a:buSzPct val="90000"/>
              <a:buFont typeface="Arial" panose="020B0604020202020204" pitchFamily="34" charset="0"/>
              <a:buChar char="•"/>
            </a:pPr>
            <a:r>
              <a:rPr lang="es-419" sz="1600" b="1">
                <a:solidFill>
                  <a:srgbClr val="000000"/>
                </a:solidFill>
              </a:rPr>
              <a:t>Personal </a:t>
            </a:r>
            <a:r>
              <a:rPr lang="es-419" sz="1600">
                <a:solidFill>
                  <a:srgbClr val="000000"/>
                </a:solidFill>
              </a:rPr>
              <a:t>– Destinados a redes domésticas o de pequeñas oficinas, los usuarios se autentican utilizando una clave precompartida (PSK). Los clientes inalámbricos se autentican con el enrutador inalámbrico utilizando una contraseña previamente compartida. No se requiere ningún servidor de autenticación especial.</a:t>
            </a:r>
          </a:p>
          <a:p>
            <a:pPr marL="285750" indent="-285750" algn="l" defTabSz="684213" rtl="0" fontAlgn="base">
              <a:lnSpc>
                <a:spcPct val="85000"/>
              </a:lnSpc>
              <a:spcBef>
                <a:spcPct val="30000"/>
              </a:spcBef>
              <a:spcAft>
                <a:spcPts val="600"/>
              </a:spcAft>
              <a:buClr>
                <a:schemeClr val="tx2"/>
              </a:buClr>
              <a:buSzPct val="90000"/>
              <a:buFont typeface="Arial" panose="020B0604020202020204" pitchFamily="34" charset="0"/>
              <a:buChar char="•"/>
            </a:pPr>
            <a:r>
              <a:rPr lang="es-419" sz="1600" b="1">
                <a:solidFill>
                  <a:srgbClr val="000000"/>
                </a:solidFill>
              </a:rPr>
              <a:t>Empresa </a:t>
            </a:r>
            <a:r>
              <a:rPr lang="es-419" sz="1600">
                <a:solidFill>
                  <a:srgbClr val="000000"/>
                </a:solidFill>
              </a:rPr>
              <a:t>– Destinado a redes empresariales. Requiere un servidor de autenticación de Servicio de usuario de acceso telefónico de autenticación remota (RADIUS). El servidor RADIUS debe autenticar el dispositivo y, a continuación, se deben autenticar los usuarios mediante el estándar 802.1X, que usa el protocolo de autenticación extensible (EAP).</a:t>
            </a:r>
          </a:p>
          <a:p>
            <a:pPr algn="l"/>
            <a:endParaRPr lang="en-US" sz="1600" dirty="0">
              <a:solidFill>
                <a:srgbClr val="000000"/>
              </a:solidFill>
            </a:endParaRPr>
          </a:p>
          <a:p>
            <a:pPr algn="l"/>
            <a:endParaRPr lang="en-US" sz="1600" dirty="0">
              <a:solidFill>
                <a:srgbClr val="000000"/>
              </a:solidFill>
            </a:endParaRPr>
          </a:p>
          <a:p>
            <a:pPr algn="l"/>
            <a:endParaRPr lang="en-US" sz="1600" dirty="0">
              <a:solidFill>
                <a:srgbClr val="000000"/>
              </a:solidFill>
            </a:endParaRPr>
          </a:p>
          <a:p>
            <a:pPr algn="l"/>
            <a:endParaRPr lang="en-US" sz="1600" dirty="0">
              <a:solidFill>
                <a:srgbClr val="000000"/>
              </a:solidFill>
            </a:endParaRPr>
          </a:p>
        </p:txBody>
      </p:sp>
      <p:pic>
        <p:nvPicPr>
          <p:cNvPr id="5" name="Picture 4">
            <a:extLst>
              <a:ext uri="{FF2B5EF4-FFF2-40B4-BE49-F238E27FC236}">
                <a16:creationId xmlns="" xmlns:c="http://schemas.openxmlformats.org/drawingml/2006/chart" xmlns:c15="http://schemas.microsoft.com/office/drawing/2012/chart" xmlns:a16="http://schemas.microsoft.com/office/drawing/2014/main" id="{8787DE50-0976-432A-BD60-1A0A815691E4}"/>
              </a:ext>
            </a:extLst>
          </p:cNvPr>
          <p:cNvPicPr>
            <a:picLocks noChangeAspect="1"/>
          </p:cNvPicPr>
          <p:nvPr/>
        </p:nvPicPr>
        <p:blipFill>
          <a:blip r:embed="rId3"/>
          <a:stretch>
            <a:fillRect/>
          </a:stretch>
        </p:blipFill>
        <p:spPr>
          <a:xfrm>
            <a:off x="4743758" y="1274466"/>
            <a:ext cx="4089341" cy="2328862"/>
          </a:xfrm>
          <a:prstGeom prst="rect">
            <a:avLst/>
          </a:prstGeom>
        </p:spPr>
      </p:pic>
    </p:spTree>
    <p:extLst>
      <p:ext uri="{BB962C8B-B14F-4D97-AF65-F5344CB8AC3E}">
        <p14:creationId xmlns:p14="http://schemas.microsoft.com/office/powerpoint/2010/main" val="319297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c="http://schemas.openxmlformats.org/drawingml/2006/chart" xmlns:c15="http://schemas.microsoft.com/office/drawing/2012/chart"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Introducción a la Tecnología Inalámbrica</a:t>
            </a:r>
            <a:r>
              <a:rPr lang="en-US" dirty="0"/>
              <a:t/>
            </a:r>
            <a:br>
              <a:rPr lang="en-US" dirty="0"/>
            </a:br>
            <a:r>
              <a:rPr lang="es-419" sz="2400"/>
              <a:t>Tipos de Redes Inalámbricas</a:t>
            </a:r>
          </a:p>
        </p:txBody>
      </p:sp>
      <p:sp>
        <p:nvSpPr>
          <p:cNvPr id="4" name="Content Placeholder 3">
            <a:extLst>
              <a:ext uri="{FF2B5EF4-FFF2-40B4-BE49-F238E27FC236}">
                <a16:creationId xmlns="" xmlns:c="http://schemas.openxmlformats.org/drawingml/2006/chart" xmlns:c15="http://schemas.microsoft.com/office/drawing/2012/chart" xmlns:a16="http://schemas.microsoft.com/office/drawing/2014/main" id="{50693879-5816-3444-9D50-A12F1F37F5DE}"/>
              </a:ext>
            </a:extLst>
          </p:cNvPr>
          <p:cNvSpPr>
            <a:spLocks noGrp="1"/>
          </p:cNvSpPr>
          <p:nvPr>
            <p:ph idx="1"/>
          </p:nvPr>
        </p:nvSpPr>
        <p:spPr>
          <a:xfrm>
            <a:off x="431972" y="855419"/>
            <a:ext cx="7913516" cy="3073946"/>
          </a:xfrm>
        </p:spPr>
        <p:txBody>
          <a:bodyPr/>
          <a:lstStyle/>
          <a:p>
            <a:pPr marL="169863" lvl="1" indent="-169863" rtl="0">
              <a:lnSpc>
                <a:spcPct val="100000"/>
              </a:lnSpc>
              <a:spcAft>
                <a:spcPts val="600"/>
              </a:spcAft>
              <a:buSzPct val="90000"/>
              <a:buFont typeface="Arial" panose="020B0604020202020204" pitchFamily="34" charset="0"/>
              <a:buChar char="•"/>
            </a:pPr>
            <a:r>
              <a:rPr lang="es-419" sz="1600" b="1" dirty="0">
                <a:solidFill>
                  <a:srgbClr val="000000"/>
                </a:solidFill>
              </a:rPr>
              <a:t>Red Inalámbrica de Área Personal (WPAN) </a:t>
            </a:r>
            <a:r>
              <a:rPr lang="es-419" sz="1600" dirty="0">
                <a:solidFill>
                  <a:srgbClr val="000000"/>
                </a:solidFill>
              </a:rPr>
              <a:t>– Baja potencia y corto alcance (20-30 pies o 6-9 metros).  Basado en el estándar IEEE 802.15 y una frecuencia de 2.4 GHz. Bluetooth y Zigbee son ejemplos de WPAN.</a:t>
            </a:r>
          </a:p>
          <a:p>
            <a:pPr marL="169863" lvl="1" indent="-169863" rtl="0">
              <a:lnSpc>
                <a:spcPct val="100000"/>
              </a:lnSpc>
              <a:spcAft>
                <a:spcPts val="600"/>
              </a:spcAft>
              <a:buSzPct val="90000"/>
              <a:buFont typeface="Arial" panose="020B0604020202020204" pitchFamily="34" charset="0"/>
              <a:buChar char="•"/>
            </a:pPr>
            <a:r>
              <a:rPr lang="es-419" sz="1600" b="1" dirty="0">
                <a:solidFill>
                  <a:srgbClr val="000000"/>
                </a:solidFill>
              </a:rPr>
              <a:t>LAN Inalámbrica (WLAN) </a:t>
            </a:r>
            <a:r>
              <a:rPr lang="es-419" sz="1600" dirty="0">
                <a:solidFill>
                  <a:srgbClr val="000000"/>
                </a:solidFill>
              </a:rPr>
              <a:t>– Redes de tamaño mediano de hasta aproximadamente 300 pies. Basado en el estándar IEEE </a:t>
            </a:r>
            <a:r>
              <a:rPr lang="es-419" sz="1600" dirty="0" smtClean="0">
                <a:solidFill>
                  <a:srgbClr val="000000"/>
                </a:solidFill>
              </a:rPr>
              <a:t>802.11 </a:t>
            </a:r>
            <a:r>
              <a:rPr lang="es-419" sz="1600" dirty="0">
                <a:solidFill>
                  <a:srgbClr val="000000"/>
                </a:solidFill>
              </a:rPr>
              <a:t>y una frecuencia de 2.4 GHz o 5.0 GHz.</a:t>
            </a:r>
          </a:p>
          <a:p>
            <a:pPr marL="169863" lvl="1" indent="-169863" rtl="0">
              <a:lnSpc>
                <a:spcPct val="100000"/>
              </a:lnSpc>
              <a:spcAft>
                <a:spcPts val="600"/>
              </a:spcAft>
              <a:buSzPct val="90000"/>
              <a:buFont typeface="Arial" panose="020B0604020202020204" pitchFamily="34" charset="0"/>
              <a:buChar char="•"/>
            </a:pPr>
            <a:r>
              <a:rPr lang="es-419" sz="1600" b="1" dirty="0">
                <a:solidFill>
                  <a:srgbClr val="000000"/>
                </a:solidFill>
              </a:rPr>
              <a:t>Wireless MAN (WMAN) </a:t>
            </a:r>
            <a:r>
              <a:rPr lang="es-419" sz="1600" dirty="0">
                <a:solidFill>
                  <a:srgbClr val="000000"/>
                </a:solidFill>
              </a:rPr>
              <a:t>– Gran área geográfica, como ciudad o distrito. Utiliza frecuencias específicas con licencia.</a:t>
            </a:r>
          </a:p>
          <a:p>
            <a:pPr marL="169863" lvl="1" indent="-169863" rtl="0">
              <a:lnSpc>
                <a:spcPct val="100000"/>
              </a:lnSpc>
              <a:spcAft>
                <a:spcPts val="600"/>
              </a:spcAft>
              <a:buSzPct val="90000"/>
              <a:buFont typeface="Arial" panose="020B0604020202020204" pitchFamily="34" charset="0"/>
              <a:buChar char="•"/>
            </a:pPr>
            <a:r>
              <a:rPr lang="es-419" sz="1600" b="1" dirty="0">
                <a:solidFill>
                  <a:srgbClr val="000000"/>
                </a:solidFill>
              </a:rPr>
              <a:t>WAN inalámbrica (WWAN)</a:t>
            </a:r>
            <a:r>
              <a:rPr lang="es-419" sz="1600" dirty="0">
                <a:solidFill>
                  <a:srgbClr val="000000"/>
                </a:solidFill>
              </a:rPr>
              <a:t> – Área geográfica extensa para la comunicación nacional o global. Utiliza frecuencias específicas con licencia.</a:t>
            </a:r>
          </a:p>
          <a:p>
            <a:pPr marL="169863" lvl="1" indent="-169863">
              <a:lnSpc>
                <a:spcPct val="100000"/>
              </a:lnSpc>
              <a:spcAft>
                <a:spcPts val="600"/>
              </a:spcAft>
              <a:buSzPct val="90000"/>
              <a:buFont typeface="Arial" panose="020B0604020202020204" pitchFamily="34" charset="0"/>
              <a:buChar char="•"/>
            </a:pPr>
            <a:endParaRPr lang="en-US" sz="1600" b="1" dirty="0">
              <a:solidFill>
                <a:srgbClr val="000000"/>
              </a:solidFill>
            </a:endParaRPr>
          </a:p>
          <a:p>
            <a:pPr marL="169863" indent="-169863" algn="l" defTabSz="684213" fontAlgn="base">
              <a:spcBef>
                <a:spcPts val="600"/>
              </a:spcBef>
              <a:spcAft>
                <a:spcPts val="600"/>
              </a:spcAft>
              <a:buClr>
                <a:schemeClr val="tx2"/>
              </a:buClr>
              <a:buSzPct val="90000"/>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479587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c="http://schemas.openxmlformats.org/drawingml/2006/chart" xmlns:c15="http://schemas.microsoft.com/office/drawing/2012/chart"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WLAN seguras</a:t>
            </a:r>
            <a:r>
              <a:rPr lang="en-US" dirty="0"/>
              <a:t/>
            </a:r>
            <a:br>
              <a:rPr lang="en-US" dirty="0"/>
            </a:br>
            <a:r>
              <a:rPr lang="es-419" sz="2400"/>
              <a:t>Métodos de encriptación</a:t>
            </a:r>
          </a:p>
        </p:txBody>
      </p:sp>
      <p:sp>
        <p:nvSpPr>
          <p:cNvPr id="6" name="Content Placeholder 3">
            <a:extLst>
              <a:ext uri="{FF2B5EF4-FFF2-40B4-BE49-F238E27FC236}">
                <a16:creationId xmlns="" xmlns:c="http://schemas.openxmlformats.org/drawingml/2006/chart" xmlns:c15="http://schemas.microsoft.com/office/drawing/2012/chart" xmlns:a16="http://schemas.microsoft.com/office/drawing/2014/main" id="{4003F5F5-7654-47FE-8245-0FE364DE3A10}"/>
              </a:ext>
            </a:extLst>
          </p:cNvPr>
          <p:cNvSpPr>
            <a:spLocks noGrp="1"/>
          </p:cNvSpPr>
          <p:nvPr>
            <p:ph idx="1"/>
          </p:nvPr>
        </p:nvSpPr>
        <p:spPr>
          <a:xfrm>
            <a:off x="431802" y="943506"/>
            <a:ext cx="4140198" cy="3171294"/>
          </a:xfrm>
        </p:spPr>
        <p:txBody>
          <a:bodyPr/>
          <a:lstStyle/>
          <a:p>
            <a:pPr marL="0" indent="0" algn="l" defTabSz="684213" rtl="0" fontAlgn="base">
              <a:lnSpc>
                <a:spcPct val="85000"/>
              </a:lnSpc>
              <a:spcBef>
                <a:spcPct val="30000"/>
              </a:spcBef>
              <a:spcAft>
                <a:spcPts val="600"/>
              </a:spcAft>
              <a:buClr>
                <a:schemeClr val="tx2"/>
              </a:buClr>
              <a:buSzPct val="90000"/>
            </a:pPr>
            <a:r>
              <a:rPr lang="es-419" sz="1600">
                <a:solidFill>
                  <a:srgbClr val="000000"/>
                </a:solidFill>
              </a:rPr>
              <a:t>WPA y WPA2 incluyen dos protocolos de encriptación:</a:t>
            </a:r>
          </a:p>
          <a:p>
            <a:pPr marL="285750" indent="-285750" algn="l" defTabSz="684213" rtl="0" fontAlgn="base">
              <a:lnSpc>
                <a:spcPct val="85000"/>
              </a:lnSpc>
              <a:spcBef>
                <a:spcPct val="30000"/>
              </a:spcBef>
              <a:spcAft>
                <a:spcPts val="600"/>
              </a:spcAft>
              <a:buClr>
                <a:schemeClr val="tx2"/>
              </a:buClr>
              <a:buSzPct val="90000"/>
              <a:buFont typeface="Arial" panose="020B0604020202020204" pitchFamily="34" charset="0"/>
              <a:buChar char="•"/>
            </a:pPr>
            <a:r>
              <a:rPr lang="es-419" sz="1600" b="1">
                <a:solidFill>
                  <a:srgbClr val="000000"/>
                </a:solidFill>
              </a:rPr>
              <a:t>Protocolo de integridad de clave temporal (Temporal Key Integrity Protocol (TKIP)) </a:t>
            </a:r>
            <a:r>
              <a:rPr lang="es-419" sz="1600">
                <a:solidFill>
                  <a:srgbClr val="000000"/>
                </a:solidFill>
              </a:rPr>
              <a:t>–</a:t>
            </a:r>
            <a:r>
              <a:rPr lang="es-419" sz="1600" b="1">
                <a:solidFill>
                  <a:srgbClr val="000000"/>
                </a:solidFill>
              </a:rPr>
              <a:t> </a:t>
            </a:r>
            <a:r>
              <a:rPr lang="es-419" sz="1600">
                <a:solidFill>
                  <a:srgbClr val="000000"/>
                </a:solidFill>
              </a:rPr>
              <a:t>Utilizado por WPA y proporciona soporte para equipos WLAN heredados. Hace uso de WEP pero encripta la carga útil de Capa 2 usando TKIP.</a:t>
            </a:r>
          </a:p>
          <a:p>
            <a:pPr marL="285750" indent="-285750" algn="l" defTabSz="684213" rtl="0" fontAlgn="base">
              <a:lnSpc>
                <a:spcPct val="85000"/>
              </a:lnSpc>
              <a:spcBef>
                <a:spcPct val="30000"/>
              </a:spcBef>
              <a:spcAft>
                <a:spcPts val="600"/>
              </a:spcAft>
              <a:buClr>
                <a:schemeClr val="tx2"/>
              </a:buClr>
              <a:buSzPct val="90000"/>
              <a:buFont typeface="Arial" panose="020B0604020202020204" pitchFamily="34" charset="0"/>
              <a:buChar char="•"/>
            </a:pPr>
            <a:r>
              <a:rPr lang="es-419" sz="1600" b="1">
                <a:solidFill>
                  <a:srgbClr val="000000"/>
                </a:solidFill>
              </a:rPr>
              <a:t>Estándar de cifrado avanzado (Advanced Encryption Standard (AES)) </a:t>
            </a:r>
            <a:r>
              <a:rPr lang="es-419" sz="1600">
                <a:solidFill>
                  <a:srgbClr val="000000"/>
                </a:solidFill>
              </a:rPr>
              <a:t>– Utilizado por WPA2 y utiliza el modo de cifrado de contador con el protocolo de código de autenticación de mensajes de encadenamiento de bloque (CCMP) que permite a los hosts de destino reconocer si los bits cifrados y no cifrados han sido alterados.</a:t>
            </a:r>
          </a:p>
          <a:p>
            <a:pPr marL="0" indent="0" algn="l" defTabSz="684213" fontAlgn="base">
              <a:lnSpc>
                <a:spcPct val="85000"/>
              </a:lnSpc>
              <a:spcBef>
                <a:spcPct val="30000"/>
              </a:spcBef>
              <a:spcAft>
                <a:spcPts val="600"/>
              </a:spcAft>
              <a:buClr>
                <a:schemeClr val="tx2"/>
              </a:buClr>
              <a:buSzPct val="90000"/>
            </a:pPr>
            <a:endParaRPr lang="en-US" sz="1600" dirty="0">
              <a:solidFill>
                <a:srgbClr val="000000"/>
              </a:solidFill>
            </a:endParaRPr>
          </a:p>
          <a:p>
            <a:pPr marL="0" indent="0" algn="l" defTabSz="684213" fontAlgn="base">
              <a:lnSpc>
                <a:spcPct val="85000"/>
              </a:lnSpc>
              <a:spcBef>
                <a:spcPct val="30000"/>
              </a:spcBef>
              <a:spcAft>
                <a:spcPts val="600"/>
              </a:spcAft>
              <a:buClr>
                <a:schemeClr val="tx2"/>
              </a:buClr>
              <a:buSzPct val="90000"/>
            </a:pPr>
            <a:endParaRPr lang="en-US" sz="1600" dirty="0">
              <a:solidFill>
                <a:srgbClr val="000000"/>
              </a:solidFill>
            </a:endParaRPr>
          </a:p>
          <a:p>
            <a:pPr marL="0" indent="0" algn="l" defTabSz="684213" fontAlgn="base">
              <a:lnSpc>
                <a:spcPct val="85000"/>
              </a:lnSpc>
              <a:spcBef>
                <a:spcPct val="30000"/>
              </a:spcBef>
              <a:spcAft>
                <a:spcPts val="600"/>
              </a:spcAft>
              <a:buClr>
                <a:schemeClr val="tx2"/>
              </a:buClr>
              <a:buSzPct val="90000"/>
            </a:pPr>
            <a:endParaRPr lang="en-US" sz="1600" dirty="0">
              <a:solidFill>
                <a:srgbClr val="000000"/>
              </a:solidFill>
            </a:endParaRPr>
          </a:p>
          <a:p>
            <a:pPr marL="0" indent="0" algn="l" defTabSz="684213" fontAlgn="base">
              <a:lnSpc>
                <a:spcPct val="85000"/>
              </a:lnSpc>
              <a:spcBef>
                <a:spcPct val="30000"/>
              </a:spcBef>
              <a:spcAft>
                <a:spcPts val="600"/>
              </a:spcAft>
              <a:buClr>
                <a:schemeClr val="tx2"/>
              </a:buClr>
              <a:buSzPct val="90000"/>
            </a:pPr>
            <a:endParaRPr lang="en-US" sz="1600" b="1" dirty="0">
              <a:solidFill>
                <a:srgbClr val="000000"/>
              </a:solidFill>
            </a:endParaRPr>
          </a:p>
        </p:txBody>
      </p:sp>
      <p:pic>
        <p:nvPicPr>
          <p:cNvPr id="2" name="Picture 1">
            <a:extLst>
              <a:ext uri="{FF2B5EF4-FFF2-40B4-BE49-F238E27FC236}">
                <a16:creationId xmlns="" xmlns:c="http://schemas.openxmlformats.org/drawingml/2006/chart" xmlns:c15="http://schemas.microsoft.com/office/drawing/2012/chart" xmlns:a16="http://schemas.microsoft.com/office/drawing/2014/main" id="{FEBAFFA0-9269-40D5-8353-BA25798E3E3E}"/>
              </a:ext>
            </a:extLst>
          </p:cNvPr>
          <p:cNvPicPr>
            <a:picLocks noChangeAspect="1"/>
          </p:cNvPicPr>
          <p:nvPr/>
        </p:nvPicPr>
        <p:blipFill>
          <a:blip r:embed="rId3"/>
          <a:stretch>
            <a:fillRect/>
          </a:stretch>
        </p:blipFill>
        <p:spPr>
          <a:xfrm>
            <a:off x="5061640" y="943506"/>
            <a:ext cx="3718521" cy="2115080"/>
          </a:xfrm>
          <a:prstGeom prst="rect">
            <a:avLst/>
          </a:prstGeom>
        </p:spPr>
      </p:pic>
    </p:spTree>
    <p:extLst>
      <p:ext uri="{BB962C8B-B14F-4D97-AF65-F5344CB8AC3E}">
        <p14:creationId xmlns:p14="http://schemas.microsoft.com/office/powerpoint/2010/main" val="3939238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c="http://schemas.openxmlformats.org/drawingml/2006/chart" xmlns:c15="http://schemas.microsoft.com/office/drawing/2012/chart"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WLANs seguras</a:t>
            </a:r>
            <a:r>
              <a:rPr lang="en-US" dirty="0"/>
              <a:t/>
            </a:r>
            <a:br>
              <a:rPr lang="en-US" dirty="0"/>
            </a:br>
            <a:r>
              <a:rPr lang="es-419" sz="2400"/>
              <a:t>Autenticación en la empresa</a:t>
            </a:r>
          </a:p>
        </p:txBody>
      </p:sp>
      <p:sp>
        <p:nvSpPr>
          <p:cNvPr id="6" name="Content Placeholder 3">
            <a:extLst>
              <a:ext uri="{FF2B5EF4-FFF2-40B4-BE49-F238E27FC236}">
                <a16:creationId xmlns="" xmlns:c="http://schemas.openxmlformats.org/drawingml/2006/chart" xmlns:c15="http://schemas.microsoft.com/office/drawing/2012/chart" xmlns:a16="http://schemas.microsoft.com/office/drawing/2014/main" id="{4003F5F5-7654-47FE-8245-0FE364DE3A10}"/>
              </a:ext>
            </a:extLst>
          </p:cNvPr>
          <p:cNvSpPr>
            <a:spLocks noGrp="1"/>
          </p:cNvSpPr>
          <p:nvPr>
            <p:ph idx="1"/>
          </p:nvPr>
        </p:nvSpPr>
        <p:spPr>
          <a:xfrm>
            <a:off x="270934" y="731837"/>
            <a:ext cx="3970266" cy="3561795"/>
          </a:xfrm>
        </p:spPr>
        <p:txBody>
          <a:bodyPr/>
          <a:lstStyle/>
          <a:p>
            <a:pPr marL="0" indent="0" algn="l" defTabSz="684213" rtl="0" fontAlgn="base">
              <a:lnSpc>
                <a:spcPct val="85000"/>
              </a:lnSpc>
              <a:spcBef>
                <a:spcPct val="30000"/>
              </a:spcBef>
              <a:spcAft>
                <a:spcPts val="600"/>
              </a:spcAft>
              <a:buClr>
                <a:schemeClr val="tx2"/>
              </a:buClr>
              <a:buSzPct val="90000"/>
            </a:pPr>
            <a:r>
              <a:rPr lang="es-419" sz="1600">
                <a:solidFill>
                  <a:srgbClr val="000000"/>
                </a:solidFill>
              </a:rPr>
              <a:t>La elección del modo de seguridad empresarial requiere un servidor RADIUS de autenticación, autorización y contabilidad (AAA).</a:t>
            </a:r>
          </a:p>
          <a:p>
            <a:pPr marL="0" indent="0" algn="l" defTabSz="684213" rtl="0" fontAlgn="base">
              <a:lnSpc>
                <a:spcPct val="85000"/>
              </a:lnSpc>
              <a:spcBef>
                <a:spcPct val="30000"/>
              </a:spcBef>
              <a:spcAft>
                <a:spcPts val="600"/>
              </a:spcAft>
              <a:buClr>
                <a:schemeClr val="tx2"/>
              </a:buClr>
              <a:buSzPct val="90000"/>
            </a:pPr>
            <a:r>
              <a:rPr lang="es-419" sz="1600">
                <a:solidFill>
                  <a:srgbClr val="000000"/>
                </a:solidFill>
              </a:rPr>
              <a:t>Allí se requieren piezas de información:</a:t>
            </a:r>
          </a:p>
          <a:p>
            <a:pPr marL="285750" indent="-285750" algn="l" defTabSz="684213" rtl="0" fontAlgn="base">
              <a:lnSpc>
                <a:spcPct val="85000"/>
              </a:lnSpc>
              <a:spcBef>
                <a:spcPct val="30000"/>
              </a:spcBef>
              <a:spcAft>
                <a:spcPts val="600"/>
              </a:spcAft>
              <a:buClr>
                <a:schemeClr val="tx2"/>
              </a:buClr>
              <a:buSzPct val="90000"/>
              <a:buFont typeface="Arial" panose="020B0604020202020204" pitchFamily="34" charset="0"/>
              <a:buChar char="•"/>
            </a:pPr>
            <a:r>
              <a:rPr lang="es-419" sz="1600" b="1">
                <a:solidFill>
                  <a:srgbClr val="000000"/>
                </a:solidFill>
              </a:rPr>
              <a:t>Dirección IP del servidor RADIUS </a:t>
            </a:r>
            <a:r>
              <a:rPr lang="es-419" sz="1600">
                <a:solidFill>
                  <a:srgbClr val="000000"/>
                </a:solidFill>
              </a:rPr>
              <a:t>– Dirección IP del servidor.</a:t>
            </a:r>
          </a:p>
          <a:p>
            <a:pPr marL="285750" indent="-285750" algn="l" defTabSz="684213" rtl="0" fontAlgn="base">
              <a:lnSpc>
                <a:spcPct val="85000"/>
              </a:lnSpc>
              <a:spcBef>
                <a:spcPct val="30000"/>
              </a:spcBef>
              <a:spcAft>
                <a:spcPts val="600"/>
              </a:spcAft>
              <a:buClr>
                <a:schemeClr val="tx2"/>
              </a:buClr>
              <a:buSzPct val="90000"/>
              <a:buFont typeface="Arial" panose="020B0604020202020204" pitchFamily="34" charset="0"/>
              <a:buChar char="•"/>
            </a:pPr>
            <a:r>
              <a:rPr lang="es-419" sz="1600" b="1">
                <a:solidFill>
                  <a:srgbClr val="000000"/>
                </a:solidFill>
              </a:rPr>
              <a:t>Números de puerto UDP</a:t>
            </a:r>
            <a:r>
              <a:rPr lang="es-419" sz="1600">
                <a:solidFill>
                  <a:srgbClr val="000000"/>
                </a:solidFill>
              </a:rPr>
              <a:t>–Los puertos UDP 1812 para la autenticación RADIUS y 1813 para la contabilidad RADIUS, pero también pueden funcionar utilizando los puertos UDP 1645 y 1646.</a:t>
            </a:r>
          </a:p>
          <a:p>
            <a:pPr marL="285750" indent="-285750" algn="l" defTabSz="684213" rtl="0" fontAlgn="base">
              <a:lnSpc>
                <a:spcPct val="85000"/>
              </a:lnSpc>
              <a:spcBef>
                <a:spcPct val="30000"/>
              </a:spcBef>
              <a:spcAft>
                <a:spcPts val="600"/>
              </a:spcAft>
              <a:buClr>
                <a:schemeClr val="tx2"/>
              </a:buClr>
              <a:buSzPct val="90000"/>
              <a:buFont typeface="Arial" panose="020B0604020202020204" pitchFamily="34" charset="0"/>
              <a:buChar char="•"/>
            </a:pPr>
            <a:r>
              <a:rPr lang="es-419" sz="1600" b="1">
                <a:solidFill>
                  <a:srgbClr val="000000"/>
                </a:solidFill>
              </a:rPr>
              <a:t>Llave compartida </a:t>
            </a:r>
            <a:r>
              <a:rPr lang="es-419" sz="1600">
                <a:solidFill>
                  <a:srgbClr val="000000"/>
                </a:solidFill>
              </a:rPr>
              <a:t>– Se utiliza para autenticar el AP con el servidor RADIUS.</a:t>
            </a:r>
          </a:p>
          <a:p>
            <a:pPr marL="0" indent="0" algn="l" defTabSz="684213" fontAlgn="base">
              <a:lnSpc>
                <a:spcPct val="85000"/>
              </a:lnSpc>
              <a:spcBef>
                <a:spcPct val="30000"/>
              </a:spcBef>
              <a:spcAft>
                <a:spcPts val="600"/>
              </a:spcAft>
              <a:buClr>
                <a:schemeClr val="tx2"/>
              </a:buClr>
              <a:buSzPct val="90000"/>
            </a:pPr>
            <a:endParaRPr lang="en-US" sz="1600" dirty="0">
              <a:solidFill>
                <a:srgbClr val="000000"/>
              </a:solidFill>
            </a:endParaRPr>
          </a:p>
          <a:p>
            <a:pPr marL="0" indent="0" algn="l" defTabSz="684213" fontAlgn="base">
              <a:lnSpc>
                <a:spcPct val="85000"/>
              </a:lnSpc>
              <a:spcBef>
                <a:spcPct val="30000"/>
              </a:spcBef>
              <a:spcAft>
                <a:spcPts val="600"/>
              </a:spcAft>
              <a:buClr>
                <a:schemeClr val="tx2"/>
              </a:buClr>
              <a:buSzPct val="90000"/>
            </a:pPr>
            <a:endParaRPr lang="en-US" sz="1600" dirty="0">
              <a:solidFill>
                <a:srgbClr val="000000"/>
              </a:solidFill>
            </a:endParaRPr>
          </a:p>
        </p:txBody>
      </p:sp>
      <p:pic>
        <p:nvPicPr>
          <p:cNvPr id="4" name="Picture 3">
            <a:extLst>
              <a:ext uri="{FF2B5EF4-FFF2-40B4-BE49-F238E27FC236}">
                <a16:creationId xmlns="" xmlns:c="http://schemas.openxmlformats.org/drawingml/2006/chart" xmlns:c15="http://schemas.microsoft.com/office/drawing/2012/chart" xmlns:a16="http://schemas.microsoft.com/office/drawing/2014/main" id="{9A74B192-8A92-421E-AE3C-ECADCA378240}"/>
              </a:ext>
            </a:extLst>
          </p:cNvPr>
          <p:cNvPicPr>
            <a:picLocks noChangeAspect="1"/>
          </p:cNvPicPr>
          <p:nvPr/>
        </p:nvPicPr>
        <p:blipFill>
          <a:blip r:embed="rId3"/>
          <a:stretch>
            <a:fillRect/>
          </a:stretch>
        </p:blipFill>
        <p:spPr>
          <a:xfrm>
            <a:off x="4572000" y="943506"/>
            <a:ext cx="4161354" cy="2366962"/>
          </a:xfrm>
          <a:prstGeom prst="rect">
            <a:avLst/>
          </a:prstGeom>
        </p:spPr>
      </p:pic>
      <p:sp>
        <p:nvSpPr>
          <p:cNvPr id="7" name="TextBox 6">
            <a:extLst>
              <a:ext uri="{FF2B5EF4-FFF2-40B4-BE49-F238E27FC236}">
                <a16:creationId xmlns="" xmlns:c="http://schemas.openxmlformats.org/drawingml/2006/chart" xmlns:c15="http://schemas.microsoft.com/office/drawing/2012/chart" xmlns:a16="http://schemas.microsoft.com/office/drawing/2014/main" id="{B9095C62-8168-482D-9A40-DA3A7B0E265A}"/>
              </a:ext>
            </a:extLst>
          </p:cNvPr>
          <p:cNvSpPr txBox="1"/>
          <p:nvPr/>
        </p:nvSpPr>
        <p:spPr>
          <a:xfrm>
            <a:off x="4572000" y="3708856"/>
            <a:ext cx="3970265" cy="1169551"/>
          </a:xfrm>
          <a:prstGeom prst="rect">
            <a:avLst/>
          </a:prstGeom>
          <a:noFill/>
        </p:spPr>
        <p:txBody>
          <a:bodyPr wrap="square" rtlCol="0">
            <a:spAutoFit/>
          </a:bodyPr>
          <a:lstStyle/>
          <a:p>
            <a:pPr rtl="0"/>
            <a:r>
              <a:rPr lang="es-419" sz="1400" b="1">
                <a:solidFill>
                  <a:srgbClr val="000000"/>
                </a:solidFill>
              </a:rPr>
              <a:t>Nota</a:t>
            </a:r>
            <a:r>
              <a:rPr lang="es-419" sz="1400">
                <a:solidFill>
                  <a:srgbClr val="000000"/>
                </a:solidFill>
              </a:rPr>
              <a:t>: La autenticación y autorización del usuario se maneja mediante el estándar 802.1X, que proporciona una autenticación centralizada basada en el servidor de los usuarios finales.</a:t>
            </a:r>
          </a:p>
          <a:p>
            <a:endParaRPr lang="en-US" sz="1400" dirty="0"/>
          </a:p>
        </p:txBody>
      </p:sp>
    </p:spTree>
    <p:extLst>
      <p:ext uri="{BB962C8B-B14F-4D97-AF65-F5344CB8AC3E}">
        <p14:creationId xmlns:p14="http://schemas.microsoft.com/office/powerpoint/2010/main" val="201031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c="http://schemas.openxmlformats.org/drawingml/2006/chart" xmlns:c15="http://schemas.microsoft.com/office/drawing/2012/chart"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WLAN seguras</a:t>
            </a:r>
            <a:r>
              <a:rPr lang="en-US" dirty="0"/>
              <a:t/>
            </a:r>
            <a:br>
              <a:rPr lang="en-US" dirty="0"/>
            </a:br>
            <a:r>
              <a:rPr lang="es-419" sz="2400"/>
              <a:t>WPA 3</a:t>
            </a:r>
          </a:p>
        </p:txBody>
      </p:sp>
      <p:sp>
        <p:nvSpPr>
          <p:cNvPr id="6" name="Content Placeholder 3">
            <a:extLst>
              <a:ext uri="{FF2B5EF4-FFF2-40B4-BE49-F238E27FC236}">
                <a16:creationId xmlns="" xmlns:c="http://schemas.openxmlformats.org/drawingml/2006/chart" xmlns:c15="http://schemas.microsoft.com/office/drawing/2012/chart" xmlns:a16="http://schemas.microsoft.com/office/drawing/2014/main" id="{4003F5F5-7654-47FE-8245-0FE364DE3A10}"/>
              </a:ext>
            </a:extLst>
          </p:cNvPr>
          <p:cNvSpPr>
            <a:spLocks noGrp="1"/>
          </p:cNvSpPr>
          <p:nvPr>
            <p:ph idx="1"/>
          </p:nvPr>
        </p:nvSpPr>
        <p:spPr>
          <a:xfrm>
            <a:off x="431802" y="731837"/>
            <a:ext cx="7913686" cy="4059237"/>
          </a:xfrm>
        </p:spPr>
        <p:txBody>
          <a:bodyPr/>
          <a:lstStyle/>
          <a:p>
            <a:pPr marL="0" indent="0" algn="l" defTabSz="684213" rtl="0" fontAlgn="base">
              <a:lnSpc>
                <a:spcPct val="85000"/>
              </a:lnSpc>
              <a:spcBef>
                <a:spcPct val="30000"/>
              </a:spcBef>
              <a:spcAft>
                <a:spcPts val="600"/>
              </a:spcAft>
              <a:buClr>
                <a:schemeClr val="tx2"/>
              </a:buClr>
              <a:buSzPct val="90000"/>
            </a:pPr>
            <a:r>
              <a:rPr lang="es-419" sz="1600">
                <a:solidFill>
                  <a:srgbClr val="000000"/>
                </a:solidFill>
              </a:rPr>
              <a:t>Debido a que WPA2 ya no se considera seguro, se recomienda WPA3 cuando esté disponible. WPA3 incluye cuatro características:</a:t>
            </a:r>
          </a:p>
          <a:p>
            <a:pPr marL="285750" indent="-285750" algn="l" defTabSz="684213" rtl="0" fontAlgn="base">
              <a:lnSpc>
                <a:spcPct val="85000"/>
              </a:lnSpc>
              <a:spcBef>
                <a:spcPct val="30000"/>
              </a:spcBef>
              <a:spcAft>
                <a:spcPts val="600"/>
              </a:spcAft>
              <a:buClr>
                <a:schemeClr val="tx2"/>
              </a:buClr>
              <a:buSzPct val="90000"/>
              <a:buFont typeface="Arial" panose="020B0604020202020204" pitchFamily="34" charset="0"/>
              <a:buChar char="•"/>
            </a:pPr>
            <a:r>
              <a:rPr lang="es-419" sz="1600" b="1">
                <a:solidFill>
                  <a:srgbClr val="000000"/>
                </a:solidFill>
              </a:rPr>
              <a:t>WPA3 - Personal: </a:t>
            </a:r>
            <a:r>
              <a:rPr lang="es-419" sz="1600">
                <a:solidFill>
                  <a:srgbClr val="000000"/>
                </a:solidFill>
              </a:rPr>
              <a:t>Frustra los ataques de fuerza bruta mediante el uso de la autenticación simultánea de iguales (Simultaneous Authentication of Equals, SAE).</a:t>
            </a:r>
          </a:p>
          <a:p>
            <a:pPr marL="285750" indent="-285750" algn="l" defTabSz="684213" rtl="0" fontAlgn="base">
              <a:lnSpc>
                <a:spcPct val="85000"/>
              </a:lnSpc>
              <a:spcBef>
                <a:spcPct val="30000"/>
              </a:spcBef>
              <a:spcAft>
                <a:spcPts val="600"/>
              </a:spcAft>
              <a:buClr>
                <a:schemeClr val="tx2"/>
              </a:buClr>
              <a:buSzPct val="90000"/>
              <a:buFont typeface="Arial" panose="020B0604020202020204" pitchFamily="34" charset="0"/>
              <a:buChar char="•"/>
            </a:pPr>
            <a:r>
              <a:rPr lang="es-419" sz="1600" b="1">
                <a:solidFill>
                  <a:srgbClr val="000000"/>
                </a:solidFill>
              </a:rPr>
              <a:t>WPA3 - Empresa: </a:t>
            </a:r>
            <a:r>
              <a:rPr lang="es-419" sz="1600">
                <a:solidFill>
                  <a:srgbClr val="000000"/>
                </a:solidFill>
              </a:rPr>
              <a:t>Utiliza la autenticación 802.1X / EAP. Sin embargo, requiere el uso de una suite criptográfica de 192 bits y elimina la combinación de protocolos de seguridad para los estándares 802.11 anteriores.</a:t>
            </a:r>
          </a:p>
          <a:p>
            <a:pPr marL="285750" indent="-285750" algn="l" defTabSz="684213" rtl="0" fontAlgn="base">
              <a:lnSpc>
                <a:spcPct val="85000"/>
              </a:lnSpc>
              <a:spcBef>
                <a:spcPct val="30000"/>
              </a:spcBef>
              <a:spcAft>
                <a:spcPts val="600"/>
              </a:spcAft>
              <a:buClr>
                <a:schemeClr val="tx2"/>
              </a:buClr>
              <a:buSzPct val="90000"/>
              <a:buFont typeface="Arial" panose="020B0604020202020204" pitchFamily="34" charset="0"/>
              <a:buChar char="•"/>
            </a:pPr>
            <a:r>
              <a:rPr lang="es-419" sz="1600" b="1">
                <a:solidFill>
                  <a:srgbClr val="000000"/>
                </a:solidFill>
              </a:rPr>
              <a:t>Redes Abiertas:</a:t>
            </a:r>
            <a:r>
              <a:rPr lang="es-419" sz="1600">
                <a:solidFill>
                  <a:srgbClr val="000000"/>
                </a:solidFill>
              </a:rPr>
              <a:t>No usa ninguna autenticación. Sin embargo, utiliza el cifrado inalámbrico oportunista (OWE) para cifrar todo el tráfico inalámbrico.</a:t>
            </a:r>
          </a:p>
          <a:p>
            <a:pPr marL="285750" indent="-285750" algn="l" defTabSz="684213" rtl="0" fontAlgn="base">
              <a:lnSpc>
                <a:spcPct val="85000"/>
              </a:lnSpc>
              <a:spcBef>
                <a:spcPct val="30000"/>
              </a:spcBef>
              <a:spcAft>
                <a:spcPts val="600"/>
              </a:spcAft>
              <a:buClr>
                <a:schemeClr val="tx2"/>
              </a:buClr>
              <a:buSzPct val="90000"/>
              <a:buFont typeface="Arial" panose="020B0604020202020204" pitchFamily="34" charset="0"/>
              <a:buChar char="•"/>
            </a:pPr>
            <a:r>
              <a:rPr lang="es-419" sz="1600" b="1">
                <a:solidFill>
                  <a:srgbClr val="000000"/>
                </a:solidFill>
              </a:rPr>
              <a:t>Incorporación de IoT : </a:t>
            </a:r>
            <a:r>
              <a:rPr lang="es-419" sz="1600">
                <a:solidFill>
                  <a:srgbClr val="000000"/>
                </a:solidFill>
              </a:rPr>
              <a:t>Utiliza el Protocolo de aprovisionamiento de dispositivos (DPP) para incorporar rápidamente dispositivos IoT.</a:t>
            </a:r>
          </a:p>
        </p:txBody>
      </p:sp>
    </p:spTree>
    <p:extLst>
      <p:ext uri="{BB962C8B-B14F-4D97-AF65-F5344CB8AC3E}">
        <p14:creationId xmlns:p14="http://schemas.microsoft.com/office/powerpoint/2010/main" val="1342902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pPr rtl="0"/>
            <a:r>
              <a:rPr lang="es-419">
                <a:solidFill>
                  <a:schemeClr val="accent5">
                    <a:lumMod val="40000"/>
                    <a:lumOff val="60000"/>
                  </a:schemeClr>
                </a:solidFill>
              </a:rPr>
              <a:t>12.8 Módulo de Práctica y Cuestionario</a:t>
            </a:r>
          </a:p>
        </p:txBody>
      </p:sp>
    </p:spTree>
    <p:custDataLst>
      <p:tags r:id="rId1"/>
    </p:custDataLst>
    <p:extLst>
      <p:ext uri="{BB962C8B-B14F-4D97-AF65-F5344CB8AC3E}">
        <p14:creationId xmlns:p14="http://schemas.microsoft.com/office/powerpoint/2010/main" val="1452704818"/>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rtl="0" eaLnBrk="1" hangingPunct="1"/>
            <a:r>
              <a:rPr lang="es-419" sz="1400">
                <a:latin typeface="Arial" charset="0"/>
              </a:rPr>
              <a:t>Module 12: WLAN Concepts</a:t>
            </a:r>
            <a:r>
              <a:rPr lang="en-US" dirty="0">
                <a:latin typeface="Arial" charset="0"/>
              </a:rPr>
              <a:t/>
            </a:r>
            <a:br>
              <a:rPr lang="en-US" dirty="0">
                <a:latin typeface="Arial" charset="0"/>
              </a:rPr>
            </a:br>
            <a:r>
              <a:rPr lang="es-419">
                <a:latin typeface="Arial" charset="0"/>
              </a:rPr>
              <a:t>New Terms and Commands</a:t>
            </a:r>
          </a:p>
        </p:txBody>
      </p:sp>
      <p:graphicFrame>
        <p:nvGraphicFramePr>
          <p:cNvPr id="9" name="Table 9">
            <a:extLst>
              <a:ext uri="{FF2B5EF4-FFF2-40B4-BE49-F238E27FC236}">
                <a16:creationId xmlns="" xmlns:c="http://schemas.openxmlformats.org/drawingml/2006/chart" xmlns:c15="http://schemas.microsoft.com/office/drawing/2012/chart" xmlns:a16="http://schemas.microsoft.com/office/drawing/2014/main" id="{F2480B83-AF5E-4A70-B69B-F1E3A8FAC758}"/>
              </a:ext>
            </a:extLst>
          </p:cNvPr>
          <p:cNvGraphicFramePr>
            <a:graphicFrameLocks noGrp="1"/>
          </p:cNvGraphicFramePr>
          <p:nvPr>
            <p:ph idx="1"/>
            <p:extLst>
              <p:ext uri="{D42A27DB-BD31-4B8C-83A1-F6EECF244321}">
                <p14:modId xmlns:p14="http://schemas.microsoft.com/office/powerpoint/2010/main" val="2936624825"/>
              </p:ext>
            </p:extLst>
          </p:nvPr>
        </p:nvGraphicFramePr>
        <p:xfrm>
          <a:off x="99152" y="798513"/>
          <a:ext cx="8898797" cy="3749040"/>
        </p:xfrm>
        <a:graphic>
          <a:graphicData uri="http://schemas.openxmlformats.org/drawingml/2006/table">
            <a:tbl>
              <a:tblPr firstRow="1" bandRow="1">
                <a:tableStyleId>{F5AB1C69-6EDB-4FF4-983F-18BD219EF322}</a:tableStyleId>
              </a:tblPr>
              <a:tblGrid>
                <a:gridCol w="4472054">
                  <a:extLst>
                    <a:ext uri="{9D8B030D-6E8A-4147-A177-3AD203B41FA5}">
                      <a16:colId xmlns="" xmlns:c="http://schemas.openxmlformats.org/drawingml/2006/chart" xmlns:c15="http://schemas.microsoft.com/office/drawing/2012/chart" xmlns:a16="http://schemas.microsoft.com/office/drawing/2014/main" val="3270854437"/>
                    </a:ext>
                  </a:extLst>
                </a:gridCol>
                <a:gridCol w="4426743">
                  <a:extLst>
                    <a:ext uri="{9D8B030D-6E8A-4147-A177-3AD203B41FA5}">
                      <a16:colId xmlns="" xmlns:c="http://schemas.openxmlformats.org/drawingml/2006/chart" xmlns:c15="http://schemas.microsoft.com/office/drawing/2012/chart" xmlns:a16="http://schemas.microsoft.com/office/drawing/2014/main" val="1988644124"/>
                    </a:ext>
                  </a:extLst>
                </a:gridCol>
              </a:tblGrid>
              <a:tr h="370840">
                <a:tc>
                  <a:txBody>
                    <a:bodyPr/>
                    <a:lstStyle/>
                    <a:p>
                      <a:pPr marL="285750" indent="-285750" rtl="0">
                        <a:buFont typeface="Arial" panose="020B0604020202020204" pitchFamily="34" charset="0"/>
                        <a:buChar char="•"/>
                      </a:pPr>
                      <a:r>
                        <a:rPr lang="es-419" sz="1200" b="0">
                          <a:solidFill>
                            <a:srgbClr val="000000"/>
                          </a:solidFill>
                        </a:rPr>
                        <a:t>WPAN</a:t>
                      </a:r>
                    </a:p>
                    <a:p>
                      <a:pPr marL="285750" indent="-285750" rtl="0">
                        <a:buFont typeface="Arial" panose="020B0604020202020204" pitchFamily="34" charset="0"/>
                        <a:buChar char="•"/>
                      </a:pPr>
                      <a:r>
                        <a:rPr lang="es-419" sz="1200" b="0">
                          <a:solidFill>
                            <a:srgbClr val="000000"/>
                          </a:solidFill>
                        </a:rPr>
                        <a:t>WLAN</a:t>
                      </a:r>
                    </a:p>
                    <a:p>
                      <a:pPr marL="285750" indent="-285750" rtl="0">
                        <a:buFont typeface="Arial" panose="020B0604020202020204" pitchFamily="34" charset="0"/>
                        <a:buChar char="•"/>
                      </a:pPr>
                      <a:r>
                        <a:rPr lang="es-419" sz="1200" b="0">
                          <a:solidFill>
                            <a:srgbClr val="000000"/>
                          </a:solidFill>
                        </a:rPr>
                        <a:t>WMAN</a:t>
                      </a:r>
                    </a:p>
                    <a:p>
                      <a:pPr marL="285750" indent="-285750" rtl="0">
                        <a:buFont typeface="Arial" panose="020B0604020202020204" pitchFamily="34" charset="0"/>
                        <a:buChar char="•"/>
                      </a:pPr>
                      <a:r>
                        <a:rPr lang="es-419" sz="1200" b="0">
                          <a:solidFill>
                            <a:srgbClr val="000000"/>
                          </a:solidFill>
                        </a:rPr>
                        <a:t>WWAN</a:t>
                      </a:r>
                    </a:p>
                    <a:p>
                      <a:pPr marL="285750" indent="-285750" rtl="0">
                        <a:buFont typeface="Arial" panose="020B0604020202020204" pitchFamily="34" charset="0"/>
                        <a:buChar char="•"/>
                      </a:pPr>
                      <a:r>
                        <a:rPr lang="es-419" sz="1200" b="0">
                          <a:solidFill>
                            <a:srgbClr val="000000"/>
                          </a:solidFill>
                        </a:rPr>
                        <a:t>Bluetooth</a:t>
                      </a:r>
                    </a:p>
                    <a:p>
                      <a:pPr marL="285750" indent="-285750" rtl="0">
                        <a:buFont typeface="Arial" panose="020B0604020202020204" pitchFamily="34" charset="0"/>
                        <a:buChar char="•"/>
                      </a:pPr>
                      <a:r>
                        <a:rPr lang="es-419" sz="1200" b="0">
                          <a:solidFill>
                            <a:srgbClr val="000000"/>
                          </a:solidFill>
                        </a:rPr>
                        <a:t>802.11</a:t>
                      </a:r>
                    </a:p>
                    <a:p>
                      <a:pPr marL="285750" indent="-285750" rtl="0">
                        <a:buFont typeface="Arial" panose="020B0604020202020204" pitchFamily="34" charset="0"/>
                        <a:buChar char="•"/>
                      </a:pPr>
                      <a:r>
                        <a:rPr lang="es-419" sz="1200" b="0">
                          <a:solidFill>
                            <a:srgbClr val="000000"/>
                          </a:solidFill>
                        </a:rPr>
                        <a:t>Electromagnetic spectrum</a:t>
                      </a:r>
                    </a:p>
                    <a:p>
                      <a:pPr marL="285750" indent="-285750" rtl="0">
                        <a:buFont typeface="Arial" panose="020B0604020202020204" pitchFamily="34" charset="0"/>
                        <a:buChar char="•"/>
                      </a:pPr>
                      <a:r>
                        <a:rPr lang="es-419" sz="1200" b="0">
                          <a:solidFill>
                            <a:srgbClr val="000000"/>
                          </a:solidFill>
                        </a:rPr>
                        <a:t>ITU</a:t>
                      </a:r>
                    </a:p>
                    <a:p>
                      <a:pPr marL="285750" indent="-285750" rtl="0">
                        <a:buFont typeface="Arial" panose="020B0604020202020204" pitchFamily="34" charset="0"/>
                        <a:buChar char="•"/>
                      </a:pPr>
                      <a:r>
                        <a:rPr lang="es-419" sz="1200" b="0">
                          <a:solidFill>
                            <a:srgbClr val="000000"/>
                          </a:solidFill>
                        </a:rPr>
                        <a:t>IEEE</a:t>
                      </a:r>
                    </a:p>
                    <a:p>
                      <a:pPr marL="285750" indent="-285750" rtl="0">
                        <a:buFont typeface="Arial" panose="020B0604020202020204" pitchFamily="34" charset="0"/>
                        <a:buChar char="•"/>
                      </a:pPr>
                      <a:r>
                        <a:rPr lang="es-419" sz="1200" b="0">
                          <a:solidFill>
                            <a:srgbClr val="000000"/>
                          </a:solidFill>
                        </a:rPr>
                        <a:t>Lightweight AP (LAP)</a:t>
                      </a:r>
                    </a:p>
                    <a:p>
                      <a:pPr marL="285750" indent="-285750" rtl="0">
                        <a:buFont typeface="Arial" panose="020B0604020202020204" pitchFamily="34" charset="0"/>
                        <a:buChar char="•"/>
                      </a:pPr>
                      <a:r>
                        <a:rPr lang="es-419" sz="1200" b="0">
                          <a:solidFill>
                            <a:srgbClr val="000000"/>
                          </a:solidFill>
                        </a:rPr>
                        <a:t>Lightweight Access Point Protocol (LWAPP)</a:t>
                      </a:r>
                    </a:p>
                    <a:p>
                      <a:pPr marL="285750" indent="-285750" rtl="0">
                        <a:buFont typeface="Arial" panose="020B0604020202020204" pitchFamily="34" charset="0"/>
                        <a:buChar char="•"/>
                      </a:pPr>
                      <a:r>
                        <a:rPr lang="es-419" sz="1200" b="0">
                          <a:solidFill>
                            <a:srgbClr val="000000"/>
                          </a:solidFill>
                        </a:rPr>
                        <a:t>Wireless LAN Controller (WLAC)</a:t>
                      </a:r>
                    </a:p>
                    <a:p>
                      <a:pPr marL="285750" indent="-285750" rtl="0">
                        <a:buFont typeface="Arial" panose="020B0604020202020204" pitchFamily="34" charset="0"/>
                        <a:buChar char="•"/>
                      </a:pPr>
                      <a:r>
                        <a:rPr lang="es-419" sz="1200" b="0">
                          <a:solidFill>
                            <a:srgbClr val="000000"/>
                          </a:solidFill>
                        </a:rPr>
                        <a:t>SSID</a:t>
                      </a:r>
                    </a:p>
                    <a:p>
                      <a:pPr marL="285750" indent="-285750" rtl="0">
                        <a:buFont typeface="Arial" panose="020B0604020202020204" pitchFamily="34" charset="0"/>
                        <a:buChar char="•"/>
                      </a:pPr>
                      <a:r>
                        <a:rPr lang="es-419" sz="1200" b="0">
                          <a:solidFill>
                            <a:srgbClr val="000000"/>
                          </a:solidFill>
                        </a:rPr>
                        <a:t>Autonomous AP</a:t>
                      </a:r>
                    </a:p>
                    <a:p>
                      <a:pPr marL="285750" indent="-285750" rtl="0">
                        <a:buFont typeface="Arial" panose="020B0604020202020204" pitchFamily="34" charset="0"/>
                        <a:buChar char="•"/>
                      </a:pPr>
                      <a:r>
                        <a:rPr lang="es-419" sz="1200" b="0">
                          <a:solidFill>
                            <a:srgbClr val="000000"/>
                          </a:solidFill>
                        </a:rPr>
                        <a:t>Controller-based AP</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419" sz="1200" b="0">
                          <a:solidFill>
                            <a:srgbClr val="000000"/>
                          </a:solidFill>
                        </a:rPr>
                        <a:t>Omni directional antenna</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419" sz="1200" b="0">
                          <a:solidFill>
                            <a:srgbClr val="000000"/>
                          </a:solidFill>
                        </a:rPr>
                        <a:t>Directional antenna</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419" sz="1200" b="0">
                          <a:solidFill>
                            <a:srgbClr val="000000"/>
                          </a:solidFill>
                        </a:rPr>
                        <a:t>MIMO antenna</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419" sz="1200" b="0">
                          <a:solidFill>
                            <a:srgbClr val="000000"/>
                          </a:solidFill>
                        </a:rPr>
                        <a:t>Ad hoc mode</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419" sz="1200" b="0">
                          <a:solidFill>
                            <a:srgbClr val="000000"/>
                          </a:solidFill>
                        </a:rPr>
                        <a:t>Infrastructure mode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419" sz="1200" b="0">
                          <a:solidFill>
                            <a:srgbClr val="000000"/>
                          </a:solidFill>
                        </a:rPr>
                        <a:t>Tethering</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419" sz="1200" b="0">
                          <a:solidFill>
                            <a:srgbClr val="000000"/>
                          </a:solidFill>
                        </a:rPr>
                        <a:t>Basic Service Set (BSS)</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419" sz="1200" b="0">
                          <a:solidFill>
                            <a:srgbClr val="000000"/>
                          </a:solidFill>
                        </a:rPr>
                        <a:t>Extended Service Set (ESS)</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419" sz="1200" b="0">
                          <a:solidFill>
                            <a:srgbClr val="000000"/>
                          </a:solidFill>
                        </a:rPr>
                        <a:t>Control and Provisioning of Wireless Access Points (CAPWAP) protocol</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419" sz="1200" b="0">
                          <a:solidFill>
                            <a:srgbClr val="000000"/>
                          </a:solidFill>
                        </a:rPr>
                        <a:t>Datagram Transport Layer Security (DTLS)</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419" sz="1200" b="0">
                          <a:solidFill>
                            <a:srgbClr val="000000"/>
                          </a:solidFill>
                        </a:rPr>
                        <a:t>FlexConnect</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419" sz="1200" b="0">
                          <a:solidFill>
                            <a:srgbClr val="000000"/>
                          </a:solidFill>
                        </a:rPr>
                        <a:t>Direct-Sequence Spread Spectrum (DSSS)</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419" sz="1200" b="0">
                          <a:solidFill>
                            <a:srgbClr val="000000"/>
                          </a:solidFill>
                        </a:rPr>
                        <a:t>Frequency-Hopping Spread Spectrum (FHSS)</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419" sz="1200" b="0">
                          <a:solidFill>
                            <a:srgbClr val="000000"/>
                          </a:solidFill>
                        </a:rPr>
                        <a:t>Orthogonal Frequency-Division Multiplexing (OFDM)</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419" sz="1200" b="0">
                          <a:solidFill>
                            <a:srgbClr val="000000"/>
                          </a:solidFill>
                        </a:rPr>
                        <a:t>Wired Equivalent Privacy (WEP)</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419" sz="1200" b="0">
                          <a:solidFill>
                            <a:srgbClr val="000000"/>
                          </a:solidFill>
                        </a:rPr>
                        <a:t>Wi-Fi Protected Access (WPA)</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419" sz="1200" b="0">
                          <a:solidFill>
                            <a:srgbClr val="000000"/>
                          </a:solidFill>
                        </a:rPr>
                        <a:t>WPA2</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419" sz="1200" b="0">
                          <a:solidFill>
                            <a:srgbClr val="000000"/>
                          </a:solidFill>
                        </a:rPr>
                        <a:t>WPA3</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419" sz="1200" b="0">
                          <a:solidFill>
                            <a:srgbClr val="000000"/>
                          </a:solidFill>
                        </a:rPr>
                        <a:t>Temporal Key Integrity Protocol (TKIP)</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419" sz="1200" b="0">
                          <a:solidFill>
                            <a:srgbClr val="000000"/>
                          </a:solidFill>
                        </a:rPr>
                        <a:t>Advanced Encryption Standard (AES)</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dirty="0">
                        <a:solidFill>
                          <a:srgbClr val="000000"/>
                        </a:solidFill>
                      </a:endParaRPr>
                    </a:p>
                    <a:p>
                      <a:endParaRPr lang="en-US" sz="1200" b="0" dirty="0">
                        <a:solidFill>
                          <a:srgbClr val="000000"/>
                        </a:solidFill>
                      </a:endParaRPr>
                    </a:p>
                    <a:p>
                      <a:endParaRPr lang="en-US" sz="1200" b="0"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c="http://schemas.openxmlformats.org/drawingml/2006/chart" xmlns:c15="http://schemas.microsoft.com/office/drawing/2012/chart" xmlns:a16="http://schemas.microsoft.com/office/drawing/2014/main" val="708796709"/>
                  </a:ext>
                </a:extLst>
              </a:tr>
            </a:tbl>
          </a:graphicData>
        </a:graphic>
      </p:graphicFrame>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c="http://schemas.openxmlformats.org/drawingml/2006/chart" xmlns:c15="http://schemas.microsoft.com/office/drawing/2012/chart"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Introducción a la Tecnología Inalámbrica</a:t>
            </a:r>
            <a:r>
              <a:rPr lang="en-US" dirty="0"/>
              <a:t/>
            </a:r>
            <a:br>
              <a:rPr lang="en-US" dirty="0"/>
            </a:br>
            <a:r>
              <a:rPr lang="es-419" sz="2400"/>
              <a:t>Tecnologías Inalámbricas</a:t>
            </a:r>
          </a:p>
        </p:txBody>
      </p:sp>
      <p:sp>
        <p:nvSpPr>
          <p:cNvPr id="4" name="Content Placeholder 3">
            <a:extLst>
              <a:ext uri="{FF2B5EF4-FFF2-40B4-BE49-F238E27FC236}">
                <a16:creationId xmlns="" xmlns:c="http://schemas.openxmlformats.org/drawingml/2006/chart" xmlns:c15="http://schemas.microsoft.com/office/drawing/2012/chart" xmlns:a16="http://schemas.microsoft.com/office/drawing/2014/main" id="{50693879-5816-3444-9D50-A12F1F37F5DE}"/>
              </a:ext>
            </a:extLst>
          </p:cNvPr>
          <p:cNvSpPr>
            <a:spLocks noGrp="1"/>
          </p:cNvSpPr>
          <p:nvPr>
            <p:ph idx="1"/>
          </p:nvPr>
        </p:nvSpPr>
        <p:spPr>
          <a:xfrm>
            <a:off x="431972" y="855419"/>
            <a:ext cx="4140028" cy="3073946"/>
          </a:xfrm>
        </p:spPr>
        <p:txBody>
          <a:bodyPr/>
          <a:lstStyle/>
          <a:p>
            <a:pPr marL="0" lvl="1" indent="0" rtl="0">
              <a:lnSpc>
                <a:spcPct val="100000"/>
              </a:lnSpc>
              <a:spcAft>
                <a:spcPts val="600"/>
              </a:spcAft>
              <a:buSzPct val="90000"/>
              <a:buNone/>
            </a:pPr>
            <a:r>
              <a:rPr lang="es-419" sz="1600" b="1" dirty="0">
                <a:solidFill>
                  <a:srgbClr val="000000"/>
                </a:solidFill>
              </a:rPr>
              <a:t>Bluetooth </a:t>
            </a:r>
            <a:r>
              <a:rPr lang="es-419" sz="1600" dirty="0">
                <a:solidFill>
                  <a:srgbClr val="000000"/>
                </a:solidFill>
              </a:rPr>
              <a:t>– Estándar IEEE WPAN utilizado para emparejar dispositivos a una distancia de hasta </a:t>
            </a:r>
            <a:r>
              <a:rPr lang="es-419" sz="1600" dirty="0" smtClean="0">
                <a:solidFill>
                  <a:srgbClr val="000000"/>
                </a:solidFill>
              </a:rPr>
              <a:t>30 </a:t>
            </a:r>
            <a:r>
              <a:rPr lang="es-419" sz="1600" dirty="0">
                <a:solidFill>
                  <a:srgbClr val="000000"/>
                </a:solidFill>
              </a:rPr>
              <a:t>pies </a:t>
            </a:r>
            <a:r>
              <a:rPr lang="es-419" sz="1600" dirty="0" smtClean="0">
                <a:solidFill>
                  <a:srgbClr val="000000"/>
                </a:solidFill>
              </a:rPr>
              <a:t>(6-9 </a:t>
            </a:r>
            <a:r>
              <a:rPr lang="es-419" sz="1600" dirty="0">
                <a:solidFill>
                  <a:srgbClr val="000000"/>
                </a:solidFill>
              </a:rPr>
              <a:t>m).</a:t>
            </a:r>
            <a:r>
              <a:rPr lang="es-419" sz="1600" b="1" dirty="0">
                <a:solidFill>
                  <a:srgbClr val="000000"/>
                </a:solidFill>
              </a:rPr>
              <a:t> </a:t>
            </a:r>
          </a:p>
          <a:p>
            <a:pPr marL="242888" lvl="2" rtl="0">
              <a:lnSpc>
                <a:spcPct val="100000"/>
              </a:lnSpc>
              <a:spcAft>
                <a:spcPts val="600"/>
              </a:spcAft>
              <a:buSzPct val="90000"/>
              <a:buFont typeface="Arial" panose="020B0604020202020204" pitchFamily="34" charset="0"/>
              <a:buChar char="•"/>
            </a:pPr>
            <a:r>
              <a:rPr lang="es-419" sz="1400" dirty="0">
                <a:solidFill>
                  <a:srgbClr val="000000"/>
                </a:solidFill>
              </a:rPr>
              <a:t>Bluetooth de Baja Energía (BLE) - Admite topología de malla para dispositivos de red a gran escala.</a:t>
            </a:r>
          </a:p>
          <a:p>
            <a:pPr marL="242888" lvl="2" rtl="0">
              <a:lnSpc>
                <a:spcPct val="100000"/>
              </a:lnSpc>
              <a:spcAft>
                <a:spcPts val="600"/>
              </a:spcAft>
              <a:buSzPct val="90000"/>
              <a:buFont typeface="Arial" panose="020B0604020202020204" pitchFamily="34" charset="0"/>
              <a:buChar char="•"/>
            </a:pPr>
            <a:r>
              <a:rPr lang="es-419" sz="1400" dirty="0">
                <a:solidFill>
                  <a:srgbClr val="000000"/>
                </a:solidFill>
              </a:rPr>
              <a:t>Bluetooth velocidad básica/mejorada (BR / EDR) - Admite topologías punto a punto y está optimizada para la transmisión de audio.</a:t>
            </a:r>
          </a:p>
          <a:p>
            <a:pPr marL="0" lvl="1" indent="0" rtl="0">
              <a:lnSpc>
                <a:spcPct val="100000"/>
              </a:lnSpc>
              <a:spcAft>
                <a:spcPts val="600"/>
              </a:spcAft>
              <a:buSzPct val="90000"/>
              <a:buNone/>
            </a:pPr>
            <a:r>
              <a:rPr lang="es-419" sz="1600" b="1" dirty="0">
                <a:solidFill>
                  <a:srgbClr val="000000"/>
                </a:solidFill>
              </a:rPr>
              <a:t>WiMAX (Interoperabilidad mundial para acceso por microondas) </a:t>
            </a:r>
            <a:r>
              <a:rPr lang="es-419" sz="1600" dirty="0">
                <a:solidFill>
                  <a:srgbClr val="000000"/>
                </a:solidFill>
              </a:rPr>
              <a:t>– Conexiones alternativas a Internet de banda ancha por cable. IEEE 802.16 WLAN estándar para hasta 30 millas (50 km).</a:t>
            </a:r>
          </a:p>
          <a:p>
            <a:pPr marL="169863" indent="-169863" algn="l" defTabSz="684213" fontAlgn="base">
              <a:spcBef>
                <a:spcPts val="600"/>
              </a:spcBef>
              <a:spcAft>
                <a:spcPts val="600"/>
              </a:spcAft>
              <a:buClr>
                <a:schemeClr val="tx2"/>
              </a:buClr>
              <a:buSzPct val="90000"/>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5" name="Picture 4">
            <a:extLst>
              <a:ext uri="{FF2B5EF4-FFF2-40B4-BE49-F238E27FC236}">
                <a16:creationId xmlns="" xmlns:c="http://schemas.openxmlformats.org/drawingml/2006/chart" xmlns:c15="http://schemas.microsoft.com/office/drawing/2012/chart" xmlns:a16="http://schemas.microsoft.com/office/drawing/2014/main" id="{6B53F599-DB97-4883-AB39-15615E1B9014}"/>
              </a:ext>
            </a:extLst>
          </p:cNvPr>
          <p:cNvPicPr>
            <a:picLocks noChangeAspect="1"/>
          </p:cNvPicPr>
          <p:nvPr/>
        </p:nvPicPr>
        <p:blipFill>
          <a:blip r:embed="rId3"/>
          <a:stretch>
            <a:fillRect/>
          </a:stretch>
        </p:blipFill>
        <p:spPr>
          <a:xfrm>
            <a:off x="5635171" y="948155"/>
            <a:ext cx="2679700" cy="1787518"/>
          </a:xfrm>
          <a:prstGeom prst="rect">
            <a:avLst/>
          </a:prstGeom>
        </p:spPr>
      </p:pic>
      <p:pic>
        <p:nvPicPr>
          <p:cNvPr id="2" name="Picture 1">
            <a:extLst>
              <a:ext uri="{FF2B5EF4-FFF2-40B4-BE49-F238E27FC236}">
                <a16:creationId xmlns="" xmlns:c="http://schemas.openxmlformats.org/drawingml/2006/chart" xmlns:c15="http://schemas.microsoft.com/office/drawing/2012/chart" xmlns:a16="http://schemas.microsoft.com/office/drawing/2014/main" id="{B2ADD9A5-2AC5-404F-BE81-2FC1CCD65CF5}"/>
              </a:ext>
            </a:extLst>
          </p:cNvPr>
          <p:cNvPicPr>
            <a:picLocks noChangeAspect="1"/>
          </p:cNvPicPr>
          <p:nvPr/>
        </p:nvPicPr>
        <p:blipFill>
          <a:blip r:embed="rId4"/>
          <a:stretch>
            <a:fillRect/>
          </a:stretch>
        </p:blipFill>
        <p:spPr>
          <a:xfrm>
            <a:off x="5898382" y="2951991"/>
            <a:ext cx="2153278" cy="1611792"/>
          </a:xfrm>
          <a:prstGeom prst="rect">
            <a:avLst/>
          </a:prstGeom>
        </p:spPr>
      </p:pic>
    </p:spTree>
    <p:extLst>
      <p:ext uri="{BB962C8B-B14F-4D97-AF65-F5344CB8AC3E}">
        <p14:creationId xmlns:p14="http://schemas.microsoft.com/office/powerpoint/2010/main" val="2922065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c="http://schemas.openxmlformats.org/drawingml/2006/chart" xmlns:c15="http://schemas.microsoft.com/office/drawing/2012/chart"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 Introducción a la Tecnología Inalámbrica</a:t>
            </a:r>
            <a:r>
              <a:rPr lang="en-US" dirty="0"/>
              <a:t/>
            </a:r>
            <a:br>
              <a:rPr lang="en-US" dirty="0"/>
            </a:br>
            <a:r>
              <a:rPr lang="es-419" sz="2400"/>
              <a:t>Tecnologías Inalámbricas (Cont.)</a:t>
            </a:r>
          </a:p>
        </p:txBody>
      </p:sp>
      <p:sp>
        <p:nvSpPr>
          <p:cNvPr id="4" name="Content Placeholder 3">
            <a:extLst>
              <a:ext uri="{FF2B5EF4-FFF2-40B4-BE49-F238E27FC236}">
                <a16:creationId xmlns="" xmlns:c="http://schemas.openxmlformats.org/drawingml/2006/chart" xmlns:c15="http://schemas.microsoft.com/office/drawing/2012/chart" xmlns:a16="http://schemas.microsoft.com/office/drawing/2014/main" id="{50693879-5816-3444-9D50-A12F1F37F5DE}"/>
              </a:ext>
            </a:extLst>
          </p:cNvPr>
          <p:cNvSpPr>
            <a:spLocks noGrp="1"/>
          </p:cNvSpPr>
          <p:nvPr>
            <p:ph idx="1"/>
          </p:nvPr>
        </p:nvSpPr>
        <p:spPr>
          <a:xfrm>
            <a:off x="431972" y="855419"/>
            <a:ext cx="4230463" cy="3073946"/>
          </a:xfrm>
        </p:spPr>
        <p:txBody>
          <a:bodyPr/>
          <a:lstStyle/>
          <a:p>
            <a:pPr marL="0" lvl="1" indent="0" rtl="0">
              <a:lnSpc>
                <a:spcPct val="100000"/>
              </a:lnSpc>
              <a:spcAft>
                <a:spcPts val="600"/>
              </a:spcAft>
              <a:buSzPct val="90000"/>
              <a:buNone/>
            </a:pPr>
            <a:r>
              <a:rPr lang="es-419" sz="1600" b="1">
                <a:solidFill>
                  <a:srgbClr val="000000"/>
                </a:solidFill>
              </a:rPr>
              <a:t>Banda Ancha celular </a:t>
            </a:r>
            <a:r>
              <a:rPr lang="es-419" sz="1600">
                <a:solidFill>
                  <a:srgbClr val="000000"/>
                </a:solidFill>
              </a:rPr>
              <a:t>– Transporte de voz y datos. Usado por teléfonos, automóviles, tabletas y computadoras portátiles.</a:t>
            </a:r>
          </a:p>
          <a:p>
            <a:pPr marL="242888" lvl="2" rtl="0">
              <a:lnSpc>
                <a:spcPct val="100000"/>
              </a:lnSpc>
              <a:spcAft>
                <a:spcPts val="600"/>
              </a:spcAft>
              <a:buSzPct val="90000"/>
              <a:buFont typeface="Arial" panose="020B0604020202020204" pitchFamily="34" charset="0"/>
              <a:buChar char="•"/>
            </a:pPr>
            <a:r>
              <a:rPr lang="es-419" sz="1400">
                <a:solidFill>
                  <a:srgbClr val="000000"/>
                </a:solidFill>
              </a:rPr>
              <a:t>Global System of Mobile (GSM) – Reconocido internacionalmente</a:t>
            </a:r>
          </a:p>
          <a:p>
            <a:pPr marL="242888" lvl="2" rtl="0">
              <a:lnSpc>
                <a:spcPct val="100000"/>
              </a:lnSpc>
              <a:spcAft>
                <a:spcPts val="600"/>
              </a:spcAft>
              <a:buSzPct val="90000"/>
              <a:buFont typeface="Arial" panose="020B0604020202020204" pitchFamily="34" charset="0"/>
              <a:buChar char="•"/>
            </a:pPr>
            <a:r>
              <a:rPr lang="es-419" sz="1400">
                <a:solidFill>
                  <a:srgbClr val="000000"/>
                </a:solidFill>
              </a:rPr>
              <a:t>Code Division Multiple Access (CDMA) – Principalmente utilizado en los Estados Unidos.</a:t>
            </a:r>
          </a:p>
          <a:p>
            <a:pPr marL="0" lvl="1" indent="0" rtl="0">
              <a:lnSpc>
                <a:spcPct val="100000"/>
              </a:lnSpc>
              <a:spcAft>
                <a:spcPts val="600"/>
              </a:spcAft>
              <a:buSzPct val="90000"/>
              <a:buNone/>
            </a:pPr>
            <a:r>
              <a:rPr lang="es-419" sz="1600" b="1">
                <a:solidFill>
                  <a:srgbClr val="000000"/>
                </a:solidFill>
              </a:rPr>
              <a:t>Banda ancha satelital </a:t>
            </a:r>
            <a:r>
              <a:rPr lang="es-419" sz="1600">
                <a:solidFill>
                  <a:srgbClr val="000000"/>
                </a:solidFill>
              </a:rPr>
              <a:t>– Utiliza una antena parabólica direccional alineada con el satélite en órbita geoestacionaria. Necesita una línea clara del sitio. Normalmente se usa en ubicaciones rurales donde el cable y el DSL no están disponibles.</a:t>
            </a:r>
          </a:p>
          <a:p>
            <a:pPr marL="169863" lvl="1" indent="-169863">
              <a:lnSpc>
                <a:spcPct val="100000"/>
              </a:lnSpc>
              <a:spcAft>
                <a:spcPts val="600"/>
              </a:spcAft>
              <a:buSzPct val="90000"/>
              <a:buFont typeface="Arial" panose="020B0604020202020204" pitchFamily="34" charset="0"/>
              <a:buChar char="•"/>
            </a:pPr>
            <a:endParaRPr lang="en-US" sz="1600" b="1" dirty="0">
              <a:solidFill>
                <a:srgbClr val="000000"/>
              </a:solidFill>
            </a:endParaRPr>
          </a:p>
          <a:p>
            <a:pPr marL="169863" indent="-169863" algn="l" defTabSz="684213" fontAlgn="base">
              <a:spcBef>
                <a:spcPts val="600"/>
              </a:spcBef>
              <a:spcAft>
                <a:spcPts val="600"/>
              </a:spcAft>
              <a:buClr>
                <a:schemeClr val="tx2"/>
              </a:buClr>
              <a:buSzPct val="90000"/>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6" name="Picture 5">
            <a:extLst>
              <a:ext uri="{FF2B5EF4-FFF2-40B4-BE49-F238E27FC236}">
                <a16:creationId xmlns="" xmlns:c="http://schemas.openxmlformats.org/drawingml/2006/chart" xmlns:c15="http://schemas.microsoft.com/office/drawing/2012/chart" xmlns:a16="http://schemas.microsoft.com/office/drawing/2014/main" id="{42BEAC26-14B8-4E2B-8026-703C1CE4B475}"/>
              </a:ext>
            </a:extLst>
          </p:cNvPr>
          <p:cNvPicPr>
            <a:picLocks noChangeAspect="1"/>
          </p:cNvPicPr>
          <p:nvPr/>
        </p:nvPicPr>
        <p:blipFill>
          <a:blip r:embed="rId3"/>
          <a:stretch>
            <a:fillRect/>
          </a:stretch>
        </p:blipFill>
        <p:spPr>
          <a:xfrm>
            <a:off x="5824539" y="365918"/>
            <a:ext cx="1663157" cy="2500784"/>
          </a:xfrm>
          <a:prstGeom prst="rect">
            <a:avLst/>
          </a:prstGeom>
        </p:spPr>
      </p:pic>
      <p:pic>
        <p:nvPicPr>
          <p:cNvPr id="5" name="Picture 4">
            <a:extLst>
              <a:ext uri="{FF2B5EF4-FFF2-40B4-BE49-F238E27FC236}">
                <a16:creationId xmlns="" xmlns:c="http://schemas.openxmlformats.org/drawingml/2006/chart" xmlns:c15="http://schemas.microsoft.com/office/drawing/2012/chart" xmlns:a16="http://schemas.microsoft.com/office/drawing/2014/main" id="{563E78BE-4C5B-4338-8ABA-850FE58165A8}"/>
              </a:ext>
            </a:extLst>
          </p:cNvPr>
          <p:cNvPicPr>
            <a:picLocks noChangeAspect="1"/>
          </p:cNvPicPr>
          <p:nvPr/>
        </p:nvPicPr>
        <p:blipFill>
          <a:blip r:embed="rId4"/>
          <a:stretch>
            <a:fillRect/>
          </a:stretch>
        </p:blipFill>
        <p:spPr>
          <a:xfrm>
            <a:off x="5589317" y="3098544"/>
            <a:ext cx="2133600" cy="1417320"/>
          </a:xfrm>
          <a:prstGeom prst="rect">
            <a:avLst/>
          </a:prstGeom>
        </p:spPr>
      </p:pic>
    </p:spTree>
    <p:extLst>
      <p:ext uri="{BB962C8B-B14F-4D97-AF65-F5344CB8AC3E}">
        <p14:creationId xmlns:p14="http://schemas.microsoft.com/office/powerpoint/2010/main" val="740429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c="http://schemas.openxmlformats.org/drawingml/2006/chart" xmlns:c15="http://schemas.microsoft.com/office/drawing/2012/chart"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Introducción a la Tecnología Inalámbrica</a:t>
            </a:r>
            <a:r>
              <a:rPr lang="en-US" dirty="0"/>
              <a:t/>
            </a:r>
            <a:br>
              <a:rPr lang="en-US" dirty="0"/>
            </a:br>
            <a:r>
              <a:rPr lang="es-419" sz="2400"/>
              <a:t>Estándares 802.11</a:t>
            </a:r>
            <a:r>
              <a:rPr lang="es-419" sz="1600"/>
              <a:t> </a:t>
            </a:r>
          </a:p>
        </p:txBody>
      </p:sp>
      <p:sp>
        <p:nvSpPr>
          <p:cNvPr id="4" name="Content Placeholder 3">
            <a:extLst>
              <a:ext uri="{FF2B5EF4-FFF2-40B4-BE49-F238E27FC236}">
                <a16:creationId xmlns="" xmlns:c="http://schemas.openxmlformats.org/drawingml/2006/chart" xmlns:c15="http://schemas.microsoft.com/office/drawing/2012/chart" xmlns:a16="http://schemas.microsoft.com/office/drawing/2014/main" id="{50693879-5816-3444-9D50-A12F1F37F5DE}"/>
              </a:ext>
            </a:extLst>
          </p:cNvPr>
          <p:cNvSpPr>
            <a:spLocks noGrp="1"/>
          </p:cNvSpPr>
          <p:nvPr>
            <p:ph idx="1"/>
          </p:nvPr>
        </p:nvSpPr>
        <p:spPr>
          <a:xfrm>
            <a:off x="440064" y="731837"/>
            <a:ext cx="7913516" cy="284163"/>
          </a:xfrm>
        </p:spPr>
        <p:txBody>
          <a:bodyPr/>
          <a:lstStyle/>
          <a:p>
            <a:pPr marL="0" lvl="1" indent="0" rtl="0">
              <a:lnSpc>
                <a:spcPct val="100000"/>
              </a:lnSpc>
              <a:spcAft>
                <a:spcPts val="600"/>
              </a:spcAft>
              <a:buSzPct val="90000"/>
              <a:buNone/>
            </a:pPr>
            <a:r>
              <a:rPr lang="es-419" sz="1600">
                <a:solidFill>
                  <a:srgbClr val="000000"/>
                </a:solidFill>
              </a:rPr>
              <a:t>Los estándares 802.11 WLAN definen cómo se usan las frecuencias de radio para los enlaces inalámbricos.</a:t>
            </a:r>
          </a:p>
        </p:txBody>
      </p:sp>
      <p:graphicFrame>
        <p:nvGraphicFramePr>
          <p:cNvPr id="7" name="Content Placeholder 6">
            <a:extLst>
              <a:ext uri="{FF2B5EF4-FFF2-40B4-BE49-F238E27FC236}">
                <a16:creationId xmlns="" xmlns:c="http://schemas.openxmlformats.org/drawingml/2006/chart" xmlns:c15="http://schemas.microsoft.com/office/drawing/2012/chart" xmlns:a16="http://schemas.microsoft.com/office/drawing/2014/main" id="{943EF9E4-E8EF-49D5-BCA2-E3BCF72CD015}"/>
              </a:ext>
            </a:extLst>
          </p:cNvPr>
          <p:cNvGraphicFramePr>
            <a:graphicFrameLocks/>
          </p:cNvGraphicFramePr>
          <p:nvPr>
            <p:extLst>
              <p:ext uri="{D42A27DB-BD31-4B8C-83A1-F6EECF244321}">
                <p14:modId xmlns:p14="http://schemas.microsoft.com/office/powerpoint/2010/main" val="1249493078"/>
              </p:ext>
            </p:extLst>
          </p:nvPr>
        </p:nvGraphicFramePr>
        <p:xfrm>
          <a:off x="440064" y="1097756"/>
          <a:ext cx="8237365" cy="3558545"/>
        </p:xfrm>
        <a:graphic>
          <a:graphicData uri="http://schemas.openxmlformats.org/drawingml/2006/table">
            <a:tbl>
              <a:tblPr firstRow="1" bandRow="1">
                <a:tableStyleId>{5C22544A-7EE6-4342-B048-85BDC9FD1C3A}</a:tableStyleId>
              </a:tblPr>
              <a:tblGrid>
                <a:gridCol w="1582945">
                  <a:extLst>
                    <a:ext uri="{9D8B030D-6E8A-4147-A177-3AD203B41FA5}">
                      <a16:colId xmlns="" xmlns:c="http://schemas.openxmlformats.org/drawingml/2006/chart" xmlns:c15="http://schemas.microsoft.com/office/drawing/2012/chart" xmlns:a16="http://schemas.microsoft.com/office/drawing/2014/main" val="3729139006"/>
                    </a:ext>
                  </a:extLst>
                </a:gridCol>
                <a:gridCol w="1901628">
                  <a:extLst>
                    <a:ext uri="{9D8B030D-6E8A-4147-A177-3AD203B41FA5}">
                      <a16:colId xmlns="" xmlns:c="http://schemas.openxmlformats.org/drawingml/2006/chart" xmlns:c15="http://schemas.microsoft.com/office/drawing/2012/chart" xmlns:a16="http://schemas.microsoft.com/office/drawing/2014/main" val="817269429"/>
                    </a:ext>
                  </a:extLst>
                </a:gridCol>
                <a:gridCol w="4752792">
                  <a:extLst>
                    <a:ext uri="{9D8B030D-6E8A-4147-A177-3AD203B41FA5}">
                      <a16:colId xmlns="" xmlns:c="http://schemas.openxmlformats.org/drawingml/2006/chart" xmlns:c15="http://schemas.microsoft.com/office/drawing/2012/chart" xmlns:a16="http://schemas.microsoft.com/office/drawing/2014/main" val="1988913492"/>
                    </a:ext>
                  </a:extLst>
                </a:gridCol>
              </a:tblGrid>
              <a:tr h="358145">
                <a:tc>
                  <a:txBody>
                    <a:bodyPr/>
                    <a:lstStyle/>
                    <a:p>
                      <a:pPr rtl="0"/>
                      <a:r>
                        <a:rPr lang="es-419" sz="1200"/>
                        <a:t>Estándar IEEE</a:t>
                      </a:r>
                    </a:p>
                  </a:txBody>
                  <a:tcPr/>
                </a:tc>
                <a:tc>
                  <a:txBody>
                    <a:bodyPr/>
                    <a:lstStyle/>
                    <a:p>
                      <a:pPr rtl="0"/>
                      <a:r>
                        <a:rPr lang="es-419" sz="1200"/>
                        <a:t>Frecuencias de radio</a:t>
                      </a:r>
                    </a:p>
                  </a:txBody>
                  <a:tcPr/>
                </a:tc>
                <a:tc>
                  <a:txBody>
                    <a:bodyPr/>
                    <a:lstStyle/>
                    <a:p>
                      <a:pPr rtl="0"/>
                      <a:r>
                        <a:rPr lang="es-419" sz="1200"/>
                        <a:t>Descripción</a:t>
                      </a:r>
                    </a:p>
                  </a:txBody>
                  <a:tcPr/>
                </a:tc>
                <a:extLst>
                  <a:ext uri="{0D108BD9-81ED-4DB2-BD59-A6C34878D82A}">
                    <a16:rowId xmlns="" xmlns:c="http://schemas.openxmlformats.org/drawingml/2006/chart" xmlns:c15="http://schemas.microsoft.com/office/drawing/2012/chart" xmlns:a16="http://schemas.microsoft.com/office/drawing/2014/main" val="2583676789"/>
                  </a:ext>
                </a:extLst>
              </a:tr>
              <a:tr h="238057">
                <a:tc>
                  <a:txBody>
                    <a:bodyPr/>
                    <a:lstStyle/>
                    <a:p>
                      <a:pPr rtl="0"/>
                      <a:r>
                        <a:rPr lang="es-419" sz="1200">
                          <a:solidFill>
                            <a:srgbClr val="000000"/>
                          </a:solidFill>
                        </a:rPr>
                        <a:t>802.11</a:t>
                      </a:r>
                    </a:p>
                  </a:txBody>
                  <a:tcPr/>
                </a:tc>
                <a:tc>
                  <a:txBody>
                    <a:bodyPr/>
                    <a:lstStyle/>
                    <a:p>
                      <a:pPr rtl="0"/>
                      <a:r>
                        <a:rPr lang="es-419" sz="1200">
                          <a:solidFill>
                            <a:srgbClr val="000000"/>
                          </a:solidFill>
                        </a:rPr>
                        <a:t>2,4 GHz</a:t>
                      </a:r>
                    </a:p>
                  </a:txBody>
                  <a:tcPr/>
                </a:tc>
                <a:tc>
                  <a:txBody>
                    <a:bodyPr/>
                    <a:lstStyle/>
                    <a:p>
                      <a:pPr rtl="0"/>
                      <a:r>
                        <a:rPr lang="es-419" sz="1200">
                          <a:solidFill>
                            <a:srgbClr val="000000"/>
                          </a:solidFill>
                        </a:rPr>
                        <a:t>Velocidades de datos de hasta 2 Mb/s</a:t>
                      </a:r>
                    </a:p>
                  </a:txBody>
                  <a:tcPr/>
                </a:tc>
                <a:extLst>
                  <a:ext uri="{0D108BD9-81ED-4DB2-BD59-A6C34878D82A}">
                    <a16:rowId xmlns="" xmlns:c="http://schemas.openxmlformats.org/drawingml/2006/chart" xmlns:c15="http://schemas.microsoft.com/office/drawing/2012/chart" xmlns:a16="http://schemas.microsoft.com/office/drawing/2014/main" val="3849654457"/>
                  </a:ext>
                </a:extLst>
              </a:tr>
              <a:tr h="404697">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200">
                          <a:solidFill>
                            <a:srgbClr val="000000"/>
                          </a:solidFill>
                        </a:rPr>
                        <a:t>802.11a</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200">
                          <a:solidFill>
                            <a:srgbClr val="000000"/>
                          </a:solidFill>
                        </a:rPr>
                        <a:t>5 GHz</a:t>
                      </a:r>
                    </a:p>
                  </a:txBody>
                  <a:tcPr/>
                </a:tc>
                <a:tc>
                  <a:txBody>
                    <a:bodyPr/>
                    <a:lstStyle/>
                    <a:p>
                      <a:pPr rtl="0"/>
                      <a:r>
                        <a:rPr lang="es-419" sz="1200">
                          <a:solidFill>
                            <a:srgbClr val="000000"/>
                          </a:solidFill>
                        </a:rPr>
                        <a:t>Velocidades de datos de hasta 54 Mb / s</a:t>
                      </a:r>
                    </a:p>
                    <a:p>
                      <a:pPr rtl="0"/>
                      <a:r>
                        <a:rPr lang="es-419" sz="1200">
                          <a:solidFill>
                            <a:srgbClr val="000000"/>
                          </a:solidFill>
                        </a:rPr>
                        <a:t>No interoperable con 802.11b o 802.11g</a:t>
                      </a:r>
                    </a:p>
                  </a:txBody>
                  <a:tcPr/>
                </a:tc>
                <a:extLst>
                  <a:ext uri="{0D108BD9-81ED-4DB2-BD59-A6C34878D82A}">
                    <a16:rowId xmlns="" xmlns:c="http://schemas.openxmlformats.org/drawingml/2006/chart" xmlns:c15="http://schemas.microsoft.com/office/drawing/2012/chart" xmlns:a16="http://schemas.microsoft.com/office/drawing/2014/main" val="235735172"/>
                  </a:ext>
                </a:extLst>
              </a:tr>
              <a:tr h="571337">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200">
                          <a:solidFill>
                            <a:srgbClr val="000000"/>
                          </a:solidFill>
                        </a:rPr>
                        <a:t>802.11b</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200">
                          <a:solidFill>
                            <a:srgbClr val="000000"/>
                          </a:solidFill>
                        </a:rPr>
                        <a:t>2,4 GHz</a:t>
                      </a:r>
                    </a:p>
                  </a:txBody>
                  <a:tcPr/>
                </a:tc>
                <a:tc>
                  <a:txBody>
                    <a:bodyPr/>
                    <a:lstStyle/>
                    <a:p>
                      <a:pPr rtl="0"/>
                      <a:r>
                        <a:rPr lang="es-419" sz="1200">
                          <a:solidFill>
                            <a:srgbClr val="000000"/>
                          </a:solidFill>
                        </a:rPr>
                        <a:t>Velocidades de datos de hasta 11 Mb / s</a:t>
                      </a:r>
                    </a:p>
                    <a:p>
                      <a:pPr rtl="0"/>
                      <a:r>
                        <a:rPr lang="es-419" sz="1200">
                          <a:solidFill>
                            <a:srgbClr val="000000"/>
                          </a:solidFill>
                        </a:rPr>
                        <a:t>Mayor alcance que 802.11a y mejor penetración en las estructuras de los edificios.</a:t>
                      </a:r>
                    </a:p>
                  </a:txBody>
                  <a:tcPr/>
                </a:tc>
                <a:extLst>
                  <a:ext uri="{0D108BD9-81ED-4DB2-BD59-A6C34878D82A}">
                    <a16:rowId xmlns="" xmlns:c="http://schemas.openxmlformats.org/drawingml/2006/chart" xmlns:c15="http://schemas.microsoft.com/office/drawing/2012/chart" xmlns:a16="http://schemas.microsoft.com/office/drawing/2014/main" val="1458107787"/>
                  </a:ext>
                </a:extLst>
              </a:tr>
              <a:tr h="404697">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200">
                          <a:solidFill>
                            <a:srgbClr val="000000"/>
                          </a:solidFill>
                        </a:rPr>
                        <a:t>802.11g</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200">
                          <a:solidFill>
                            <a:srgbClr val="000000"/>
                          </a:solidFill>
                        </a:rPr>
                        <a:t>2,4 GHz</a:t>
                      </a:r>
                    </a:p>
                  </a:txBody>
                  <a:tcPr/>
                </a:tc>
                <a:tc>
                  <a:txBody>
                    <a:bodyPr/>
                    <a:lstStyle/>
                    <a:p>
                      <a:pPr rtl="0"/>
                      <a:r>
                        <a:rPr lang="es-419" sz="1200">
                          <a:solidFill>
                            <a:srgbClr val="000000"/>
                          </a:solidFill>
                        </a:rPr>
                        <a:t>Velocidades de datos de hasta 54 Mb / s</a:t>
                      </a:r>
                    </a:p>
                    <a:p>
                      <a:pPr rtl="0"/>
                      <a:r>
                        <a:rPr lang="es-419" sz="1200">
                          <a:solidFill>
                            <a:srgbClr val="000000"/>
                          </a:solidFill>
                        </a:rPr>
                        <a:t>Compatible con versiones anteriores de 802.11b</a:t>
                      </a:r>
                    </a:p>
                  </a:txBody>
                  <a:tcPr/>
                </a:tc>
                <a:extLst>
                  <a:ext uri="{0D108BD9-81ED-4DB2-BD59-A6C34878D82A}">
                    <a16:rowId xmlns="" xmlns:c="http://schemas.openxmlformats.org/drawingml/2006/chart" xmlns:c15="http://schemas.microsoft.com/office/drawing/2012/chart" xmlns:a16="http://schemas.microsoft.com/office/drawing/2014/main" val="2495454272"/>
                  </a:ext>
                </a:extLst>
              </a:tr>
              <a:tr h="404697">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200">
                          <a:solidFill>
                            <a:srgbClr val="000000"/>
                          </a:solidFill>
                        </a:rPr>
                        <a:t>802.11n</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200">
                          <a:solidFill>
                            <a:srgbClr val="000000"/>
                          </a:solidFill>
                        </a:rPr>
                        <a:t>2,4 Hz y 5 GHz</a:t>
                      </a:r>
                    </a:p>
                  </a:txBody>
                  <a:tcPr/>
                </a:tc>
                <a:tc>
                  <a:txBody>
                    <a:bodyPr/>
                    <a:lstStyle/>
                    <a:p>
                      <a:pPr rtl="0"/>
                      <a:r>
                        <a:rPr lang="es-419" sz="1200">
                          <a:solidFill>
                            <a:srgbClr val="000000"/>
                          </a:solidFill>
                        </a:rPr>
                        <a:t>Velocidades de datos 150 - 600 Mb/s</a:t>
                      </a:r>
                    </a:p>
                    <a:p>
                      <a:pPr rtl="0"/>
                      <a:r>
                        <a:rPr lang="es-419" sz="1200">
                          <a:solidFill>
                            <a:srgbClr val="000000"/>
                          </a:solidFill>
                        </a:rPr>
                        <a:t>Requiere múltiples antenas con tecnología MIMO</a:t>
                      </a:r>
                    </a:p>
                  </a:txBody>
                  <a:tcPr/>
                </a:tc>
                <a:extLst>
                  <a:ext uri="{0D108BD9-81ED-4DB2-BD59-A6C34878D82A}">
                    <a16:rowId xmlns="" xmlns:c="http://schemas.openxmlformats.org/drawingml/2006/chart" xmlns:c15="http://schemas.microsoft.com/office/drawing/2012/chart" xmlns:a16="http://schemas.microsoft.com/office/drawing/2014/main" val="256317317"/>
                  </a:ext>
                </a:extLst>
              </a:tr>
              <a:tr h="404697">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200">
                          <a:solidFill>
                            <a:srgbClr val="000000"/>
                          </a:solidFill>
                        </a:rPr>
                        <a:t>802.11ac</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200">
                          <a:solidFill>
                            <a:srgbClr val="000000"/>
                          </a:solidFill>
                        </a:rPr>
                        <a:t>5 GHz</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200">
                          <a:solidFill>
                            <a:srgbClr val="000000"/>
                          </a:solidFill>
                        </a:rPr>
                        <a:t>Velocidades de datos 450 Mb/s – 1.3 Gb/s</a:t>
                      </a:r>
                    </a:p>
                    <a:p>
                      <a:pPr marL="0" marR="0" lvl="0" indent="0" algn="l" defTabSz="685777" rtl="0" eaLnBrk="1" fontAlgn="auto" latinLnBrk="0" hangingPunct="1">
                        <a:lnSpc>
                          <a:spcPct val="100000"/>
                        </a:lnSpc>
                        <a:spcBef>
                          <a:spcPts val="0"/>
                        </a:spcBef>
                        <a:spcAft>
                          <a:spcPts val="0"/>
                        </a:spcAft>
                        <a:buClrTx/>
                        <a:buSzTx/>
                        <a:buFontTx/>
                        <a:buNone/>
                        <a:tabLst/>
                        <a:defRPr/>
                      </a:pPr>
                      <a:r>
                        <a:rPr lang="es-419" sz="1200">
                          <a:solidFill>
                            <a:srgbClr val="000000"/>
                          </a:solidFill>
                        </a:rPr>
                        <a:t>Admite hasta ocho antenas</a:t>
                      </a:r>
                    </a:p>
                  </a:txBody>
                  <a:tcPr/>
                </a:tc>
                <a:extLst>
                  <a:ext uri="{0D108BD9-81ED-4DB2-BD59-A6C34878D82A}">
                    <a16:rowId xmlns="" xmlns:c="http://schemas.openxmlformats.org/drawingml/2006/chart" xmlns:c15="http://schemas.microsoft.com/office/drawing/2012/chart" xmlns:a16="http://schemas.microsoft.com/office/drawing/2014/main" val="705643232"/>
                  </a:ext>
                </a:extLst>
              </a:tr>
              <a:tr h="404697">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200">
                          <a:solidFill>
                            <a:srgbClr val="000000"/>
                          </a:solidFill>
                        </a:rPr>
                        <a:t>802.11ax</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200">
                          <a:solidFill>
                            <a:srgbClr val="000000"/>
                          </a:solidFill>
                        </a:rPr>
                        <a:t>2,4 GHz y 5 GHz</a:t>
                      </a:r>
                    </a:p>
                  </a:txBody>
                  <a:tcPr/>
                </a:tc>
                <a:tc>
                  <a:txBody>
                    <a:bodyPr/>
                    <a:lstStyle/>
                    <a:p>
                      <a:pPr rtl="0"/>
                      <a:r>
                        <a:rPr lang="es-419" sz="1200">
                          <a:solidFill>
                            <a:srgbClr val="000000"/>
                          </a:solidFill>
                        </a:rPr>
                        <a:t>High-Efficiency Wireless (HEW) </a:t>
                      </a:r>
                    </a:p>
                    <a:p>
                      <a:pPr rtl="0"/>
                      <a:r>
                        <a:rPr lang="es-419" sz="1200">
                          <a:solidFill>
                            <a:srgbClr val="000000"/>
                          </a:solidFill>
                        </a:rPr>
                        <a:t>Capaz de usar frecuencias de 1 GHz y 7 GHz</a:t>
                      </a:r>
                    </a:p>
                  </a:txBody>
                  <a:tcPr/>
                </a:tc>
                <a:extLst>
                  <a:ext uri="{0D108BD9-81ED-4DB2-BD59-A6C34878D82A}">
                    <a16:rowId xmlns="" xmlns:c="http://schemas.openxmlformats.org/drawingml/2006/chart" xmlns:c15="http://schemas.microsoft.com/office/drawing/2012/chart" xmlns:a16="http://schemas.microsoft.com/office/drawing/2014/main" val="798378294"/>
                  </a:ext>
                </a:extLst>
              </a:tr>
            </a:tbl>
          </a:graphicData>
        </a:graphic>
      </p:graphicFrame>
    </p:spTree>
    <p:extLst>
      <p:ext uri="{BB962C8B-B14F-4D97-AF65-F5344CB8AC3E}">
        <p14:creationId xmlns:p14="http://schemas.microsoft.com/office/powerpoint/2010/main" val="3700394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c="http://schemas.openxmlformats.org/drawingml/2006/chart" xmlns:c15="http://schemas.microsoft.com/office/drawing/2012/chart"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Introducción a las frecuencias de radio</a:t>
            </a:r>
            <a:r>
              <a:rPr lang="en-US" dirty="0"/>
              <a:t/>
            </a:r>
            <a:br>
              <a:rPr lang="en-US" dirty="0"/>
            </a:br>
            <a:r>
              <a:rPr lang="es-419" sz="2400"/>
              <a:t>Radio Frecuencias</a:t>
            </a:r>
          </a:p>
        </p:txBody>
      </p:sp>
      <p:sp>
        <p:nvSpPr>
          <p:cNvPr id="4" name="Content Placeholder 3">
            <a:extLst>
              <a:ext uri="{FF2B5EF4-FFF2-40B4-BE49-F238E27FC236}">
                <a16:creationId xmlns="" xmlns:c="http://schemas.openxmlformats.org/drawingml/2006/chart" xmlns:c15="http://schemas.microsoft.com/office/drawing/2012/chart" xmlns:a16="http://schemas.microsoft.com/office/drawing/2014/main" id="{50693879-5816-3444-9D50-A12F1F37F5DE}"/>
              </a:ext>
            </a:extLst>
          </p:cNvPr>
          <p:cNvSpPr>
            <a:spLocks noGrp="1"/>
          </p:cNvSpPr>
          <p:nvPr>
            <p:ph idx="1"/>
          </p:nvPr>
        </p:nvSpPr>
        <p:spPr>
          <a:xfrm>
            <a:off x="431972" y="855419"/>
            <a:ext cx="7913516" cy="1239059"/>
          </a:xfrm>
        </p:spPr>
        <p:txBody>
          <a:bodyPr/>
          <a:lstStyle/>
          <a:p>
            <a:pPr marL="0" lvl="1" indent="0" rtl="0">
              <a:lnSpc>
                <a:spcPct val="100000"/>
              </a:lnSpc>
              <a:spcAft>
                <a:spcPts val="600"/>
              </a:spcAft>
              <a:buSzPct val="90000"/>
              <a:buNone/>
            </a:pPr>
            <a:r>
              <a:rPr lang="es-419" sz="1600">
                <a:solidFill>
                  <a:srgbClr val="000000"/>
                </a:solidFill>
              </a:rPr>
              <a:t>Todos los dispositivos inalámbricos funcionan en el rango del espectro electromagnético. Las redes WLAN funcionan en bandas de frecuencia de 2,4 y 5 GHz.</a:t>
            </a:r>
          </a:p>
          <a:p>
            <a:pPr lvl="1" rtl="0">
              <a:lnSpc>
                <a:spcPct val="85000"/>
              </a:lnSpc>
              <a:spcBef>
                <a:spcPct val="30000"/>
              </a:spcBef>
              <a:spcAft>
                <a:spcPts val="300"/>
              </a:spcAft>
              <a:buSzPct val="90000"/>
            </a:pPr>
            <a:r>
              <a:rPr lang="es-419" sz="1600">
                <a:solidFill>
                  <a:srgbClr val="000000"/>
                </a:solidFill>
              </a:rPr>
              <a:t>2.4 GHz (UHF) - 802.11b/g/n/ax</a:t>
            </a:r>
          </a:p>
          <a:p>
            <a:pPr lvl="1" rtl="0">
              <a:lnSpc>
                <a:spcPct val="85000"/>
              </a:lnSpc>
              <a:spcBef>
                <a:spcPct val="30000"/>
              </a:spcBef>
              <a:spcAft>
                <a:spcPts val="300"/>
              </a:spcAft>
              <a:buSzPct val="90000"/>
            </a:pPr>
            <a:r>
              <a:rPr lang="es-419" sz="1600">
                <a:solidFill>
                  <a:srgbClr val="000000"/>
                </a:solidFill>
              </a:rPr>
              <a:t>5 GHz (SHF) – 802.11a/n/ac/ax </a:t>
            </a:r>
          </a:p>
        </p:txBody>
      </p:sp>
      <p:pic>
        <p:nvPicPr>
          <p:cNvPr id="2" name="Picture 1">
            <a:extLst>
              <a:ext uri="{FF2B5EF4-FFF2-40B4-BE49-F238E27FC236}">
                <a16:creationId xmlns="" xmlns:c="http://schemas.openxmlformats.org/drawingml/2006/chart" xmlns:c15="http://schemas.microsoft.com/office/drawing/2012/chart" xmlns:a16="http://schemas.microsoft.com/office/drawing/2014/main" id="{09CC3460-9779-49AD-8799-DC8EB8867E9D}"/>
              </a:ext>
            </a:extLst>
          </p:cNvPr>
          <p:cNvPicPr>
            <a:picLocks noChangeAspect="1"/>
          </p:cNvPicPr>
          <p:nvPr/>
        </p:nvPicPr>
        <p:blipFill>
          <a:blip r:embed="rId3"/>
          <a:stretch>
            <a:fillRect/>
          </a:stretch>
        </p:blipFill>
        <p:spPr>
          <a:xfrm>
            <a:off x="1316335" y="2297678"/>
            <a:ext cx="5848141" cy="2448385"/>
          </a:xfrm>
          <a:prstGeom prst="rect">
            <a:avLst/>
          </a:prstGeom>
        </p:spPr>
      </p:pic>
    </p:spTree>
    <p:extLst>
      <p:ext uri="{BB962C8B-B14F-4D97-AF65-F5344CB8AC3E}">
        <p14:creationId xmlns:p14="http://schemas.microsoft.com/office/powerpoint/2010/main" val="2161857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11126</TotalTime>
  <Words>5071</Words>
  <Application>Microsoft Office PowerPoint</Application>
  <PresentationFormat>Presentación en pantalla (16:9)</PresentationFormat>
  <Paragraphs>664</Paragraphs>
  <Slides>55</Slides>
  <Notes>55</Notes>
  <HiddenSlides>1</HiddenSlides>
  <MMClips>0</MMClips>
  <ScaleCrop>false</ScaleCrop>
  <HeadingPairs>
    <vt:vector size="4" baseType="variant">
      <vt:variant>
        <vt:lpstr>Tema</vt:lpstr>
      </vt:variant>
      <vt:variant>
        <vt:i4>1</vt:i4>
      </vt:variant>
      <vt:variant>
        <vt:lpstr>Títulos de diapositiva</vt:lpstr>
      </vt:variant>
      <vt:variant>
        <vt:i4>55</vt:i4>
      </vt:variant>
    </vt:vector>
  </HeadingPairs>
  <TitlesOfParts>
    <vt:vector size="56" baseType="lpstr">
      <vt:lpstr>Default Theme</vt:lpstr>
      <vt:lpstr>Módulo 12: Conceptos de WLAN</vt:lpstr>
      <vt:lpstr>Objetivos del Módulo</vt:lpstr>
      <vt:lpstr>12.1 - Introducción a la Tecnología Inalámbrica</vt:lpstr>
      <vt:lpstr>Introducción a la Tecnología Inalámbrica Beneficios de la Tecnología Inalámbrica</vt:lpstr>
      <vt:lpstr>Introducción a la Tecnología Inalámbrica Tipos de Redes Inalámbricas</vt:lpstr>
      <vt:lpstr>Introducción a la Tecnología Inalámbrica Tecnologías Inalámbricas</vt:lpstr>
      <vt:lpstr> Introducción a la Tecnología Inalámbrica Tecnologías Inalámbricas (Cont.)</vt:lpstr>
      <vt:lpstr>Introducción a la Tecnología Inalámbrica Estándares 802.11 </vt:lpstr>
      <vt:lpstr>Introducción a las frecuencias de radio Radio Frecuencias</vt:lpstr>
      <vt:lpstr>Introducción a la Tecnología Inalámbrica Organizaciones de Estándares Inalámbricos </vt:lpstr>
      <vt:lpstr>12.2 - Componentes de la WLAN</vt:lpstr>
      <vt:lpstr>Componentes WLAN  Video – Componentes de WLAN </vt:lpstr>
      <vt:lpstr>Componentes WLAN NICs inalámbrica</vt:lpstr>
      <vt:lpstr>Componentes WLAN Router de Hogar Inalámbrico</vt:lpstr>
      <vt:lpstr>Componentes WLAN Punto de acceso inalámbrico</vt:lpstr>
      <vt:lpstr>Componentes WLAN Categorías AP</vt:lpstr>
      <vt:lpstr>Componentes WLAN Antenas Inalámbricas</vt:lpstr>
      <vt:lpstr>12.3 – Funcionamiento de la WLAN</vt:lpstr>
      <vt:lpstr>Funcionamiento de la WLAN Video – Funcionamiento de la WLAN</vt:lpstr>
      <vt:lpstr>Operación de WLAN 802.11 Modos de topología inalámbrica</vt:lpstr>
      <vt:lpstr>Operación de WLAN BSS y ESS</vt:lpstr>
      <vt:lpstr>Operación de WLAN 802.11 Estructura de trama</vt:lpstr>
      <vt:lpstr>Operación de WLAN CSMA/CA</vt:lpstr>
      <vt:lpstr>Operación de WLAN Cliente Inalámbrico y Asociación AP</vt:lpstr>
      <vt:lpstr>Operación WLAN Cliente Inalámbrico y Asociación AP(Cont.)</vt:lpstr>
      <vt:lpstr>Operación de WLAN Modo de entrega Pasiva y Activa</vt:lpstr>
      <vt:lpstr>12.4 - Funcionamiento de la CAPWAP</vt:lpstr>
      <vt:lpstr>Operación de la CAPWAP Video – CAPWAP</vt:lpstr>
      <vt:lpstr>Operación de la CAPWAP Introducción a CAPWAP</vt:lpstr>
      <vt:lpstr>Operación de la CAPWAP Arquitectura MAC dividida</vt:lpstr>
      <vt:lpstr>Operación de CAPWAP Cifrado DTLS</vt:lpstr>
      <vt:lpstr>Operación de CAPWAP Conexión flexible a AP</vt:lpstr>
      <vt:lpstr>12.5 - Gestión de Canales</vt:lpstr>
      <vt:lpstr>Gestión de canales Canal de Frecuencia de Saturación</vt:lpstr>
      <vt:lpstr>Gestión de Canales (Channel Management) Selección del canal</vt:lpstr>
      <vt:lpstr>Gestión de canales Selección de canales (Cont.)</vt:lpstr>
      <vt:lpstr>Gestión de canales Planifique la Implementación de WLAN</vt:lpstr>
      <vt:lpstr>12.6 – Amenazas en la WLAN</vt:lpstr>
      <vt:lpstr>Amenazas en la WLAN Video – Amenazas en la WLAN</vt:lpstr>
      <vt:lpstr>Amenazas en la WLAN Resumen de seguridad inalámbrica</vt:lpstr>
      <vt:lpstr>Amenazas en la WLAN Ataques DoS</vt:lpstr>
      <vt:lpstr>Amenazas de la WLAN Puntos de acceso no autorizados</vt:lpstr>
      <vt:lpstr>Amenazas en la WLAN Ataques intermediarios</vt:lpstr>
      <vt:lpstr>12.7 – WLAN seguras</vt:lpstr>
      <vt:lpstr>WLAN Seguras Video – WLAN Seguras</vt:lpstr>
      <vt:lpstr>WLAN seguras Encubrimiento SSID y filtrado de direcciones MAC</vt:lpstr>
      <vt:lpstr>WLAN Seguras 802.11 Métodos de Autenticación Originales</vt:lpstr>
      <vt:lpstr>WLAN seguras Métodos de autenticación de clave compartida</vt:lpstr>
      <vt:lpstr>WLAN Seguras Autenticando a un Usuario Doméstico</vt:lpstr>
      <vt:lpstr>WLAN seguras Métodos de encriptación</vt:lpstr>
      <vt:lpstr>WLANs seguras Autenticación en la empresa</vt:lpstr>
      <vt:lpstr>WLAN seguras WPA 3</vt:lpstr>
      <vt:lpstr>12.8 Módulo de Práctica y Cuestionario</vt:lpstr>
      <vt:lpstr>Module 12: WLAN Concepts New Terms and Commands</vt:lpstr>
      <vt:lpstr>Presentación de PowerPoint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Macarena</cp:lastModifiedBy>
  <cp:revision>341</cp:revision>
  <dcterms:created xsi:type="dcterms:W3CDTF">2019-10-18T06:21:22Z</dcterms:created>
  <dcterms:modified xsi:type="dcterms:W3CDTF">2020-11-18T20:57:58Z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